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6" r:id="rId1"/>
  </p:sldMasterIdLst>
  <p:notesMasterIdLst>
    <p:notesMasterId r:id="rId19"/>
  </p:notesMasterIdLst>
  <p:sldIdLst>
    <p:sldId id="258" r:id="rId2"/>
    <p:sldId id="262" r:id="rId3"/>
    <p:sldId id="263" r:id="rId4"/>
    <p:sldId id="287" r:id="rId5"/>
    <p:sldId id="289" r:id="rId6"/>
    <p:sldId id="264" r:id="rId7"/>
    <p:sldId id="292" r:id="rId8"/>
    <p:sldId id="301" r:id="rId9"/>
    <p:sldId id="295" r:id="rId10"/>
    <p:sldId id="296" r:id="rId11"/>
    <p:sldId id="265" r:id="rId12"/>
    <p:sldId id="297" r:id="rId13"/>
    <p:sldId id="266" r:id="rId14"/>
    <p:sldId id="298" r:id="rId15"/>
    <p:sldId id="267" r:id="rId16"/>
    <p:sldId id="299" r:id="rId17"/>
    <p:sldId id="300" r:id="rId18"/>
  </p:sldIdLst>
  <p:sldSz cx="12192000" cy="6858000"/>
  <p:notesSz cx="6858000" cy="9144000"/>
  <p:defaultTextStyle>
    <a:defPPr>
      <a:defRPr lang="zh-CN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3A1C"/>
    <a:srgbClr val="F23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66"/>
    <p:restoredTop sz="93632"/>
  </p:normalViewPr>
  <p:slideViewPr>
    <p:cSldViewPr snapToGrid="0" snapToObjects="1">
      <p:cViewPr varScale="1">
        <p:scale>
          <a:sx n="68" d="100"/>
          <a:sy n="68" d="100"/>
        </p:scale>
        <p:origin x="99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7" d="100"/>
          <a:sy n="97" d="100"/>
        </p:scale>
        <p:origin x="3688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9F4961-F671-D840-803D-4B02C199AB47}" type="datetimeFigureOut">
              <a:rPr kumimoji="1" lang="zh-CN" altLang="en-US" smtClean="0"/>
              <a:t>2017/9/11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B78546-C430-4549-B45A-EA3B29F81B3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718992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B78546-C430-4549-B45A-EA3B29F81B38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761532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B78546-C430-4549-B45A-EA3B29F81B38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2006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B78546-C430-4549-B45A-EA3B29F81B38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392351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B78546-C430-4549-B45A-EA3B29F81B38}" type="slidenum">
              <a:rPr kumimoji="1" lang="zh-CN" altLang="en-US" smtClean="0"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971790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office.msn.com.cn/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28175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标题幻灯片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9798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标题幻灯片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29566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标题幻灯片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11759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659004" y="258233"/>
            <a:ext cx="4868117" cy="529569"/>
          </a:xfrm>
          <a:prstGeom prst="rect">
            <a:avLst/>
          </a:prstGeom>
          <a:ln w="12700" cmpd="sng">
            <a:solidFill>
              <a:schemeClr val="tx1"/>
            </a:solidFill>
          </a:ln>
        </p:spPr>
        <p:txBody>
          <a:bodyPr vert="horz" anchor="ctr"/>
          <a:lstStyle>
            <a:lvl1pPr marL="0" indent="0" algn="l">
              <a:buNone/>
              <a:defRPr sz="2400" b="1"/>
            </a:lvl1pPr>
          </a:lstStyle>
          <a:p>
            <a:pPr lvl="0"/>
            <a:r>
              <a:rPr kumimoji="1" lang="en-US" altLang="zh-CN" dirty="0" smtClean="0"/>
              <a:t>CLICK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HERE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ADD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YOUR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TITLE</a:t>
            </a:r>
            <a:endParaRPr kumimoji="1" lang="zh-CN" altLang="en-US" dirty="0"/>
          </a:p>
        </p:txBody>
      </p:sp>
      <p:sp>
        <p:nvSpPr>
          <p:cNvPr id="3" name="文本占位符 7"/>
          <p:cNvSpPr>
            <a:spLocks noGrp="1"/>
          </p:cNvSpPr>
          <p:nvPr>
            <p:ph type="body" sz="quarter" idx="13" hasCustomPrompt="1"/>
          </p:nvPr>
        </p:nvSpPr>
        <p:spPr>
          <a:xfrm>
            <a:off x="11386592" y="171547"/>
            <a:ext cx="805408" cy="616255"/>
          </a:xfrm>
          <a:prstGeom prst="rect">
            <a:avLst/>
          </a:prstGeom>
          <a:solidFill>
            <a:schemeClr val="tx1"/>
          </a:solidFill>
        </p:spPr>
        <p:txBody>
          <a:bodyPr vert="horz" anchor="ctr"/>
          <a:lstStyle>
            <a:lvl1pPr marL="0" indent="0" algn="ctr">
              <a:buNone/>
              <a:defRPr sz="2400" b="1">
                <a:solidFill>
                  <a:srgbClr val="FFFFFF"/>
                </a:solidFill>
              </a:defRPr>
            </a:lvl1pPr>
          </a:lstStyle>
          <a:p>
            <a:pPr lvl="0"/>
            <a:r>
              <a:rPr kumimoji="1" lang="en-US" altLang="zh-CN" dirty="0" smtClean="0"/>
              <a:t>01</a:t>
            </a:r>
            <a:endParaRPr kumimoji="1" lang="zh-CN" altLang="en-US" dirty="0"/>
          </a:p>
        </p:txBody>
      </p:sp>
      <p:sp>
        <p:nvSpPr>
          <p:cNvPr id="4" name="图片占位符 8"/>
          <p:cNvSpPr>
            <a:spLocks noGrp="1"/>
          </p:cNvSpPr>
          <p:nvPr>
            <p:ph type="pic" sz="quarter" idx="14" hasCustomPrompt="1"/>
          </p:nvPr>
        </p:nvSpPr>
        <p:spPr>
          <a:xfrm>
            <a:off x="376768" y="5989475"/>
            <a:ext cx="1960033" cy="53340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1600" b="1"/>
            </a:lvl1pPr>
          </a:lstStyle>
          <a:p>
            <a:r>
              <a:rPr kumimoji="1" lang="en-US" altLang="zh-CN" sz="1600" b="1" dirty="0" smtClean="0"/>
              <a:t>LOGO&amp;PIC</a:t>
            </a:r>
            <a:r>
              <a:rPr kumimoji="1" lang="zh-CN" altLang="en-US" sz="1600" b="1" dirty="0" smtClean="0"/>
              <a:t> </a:t>
            </a:r>
            <a:r>
              <a:rPr kumimoji="1" lang="en-US" altLang="zh-CN" sz="1600" b="1" dirty="0" smtClean="0"/>
              <a:t>HERE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32621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背景图片素材</a:t>
            </a: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491705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 dirty="0" smtClean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标注</a:t>
            </a:r>
            <a:endParaRPr lang="zh-CN" altLang="en-US" sz="18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345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585">
              <a:lnSpc>
                <a:spcPct val="130000"/>
              </a:lnSpc>
            </a:pPr>
            <a:r>
              <a:rPr lang="zh-CN" altLang="en-US" sz="1400" dirty="0" smtClean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字体使用 </a:t>
            </a: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400" dirty="0" smtClean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行距</a:t>
            </a:r>
            <a:endParaRPr lang="en-US" altLang="zh-CN" sz="1400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400" dirty="0" smtClean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背景图片出处</a:t>
            </a:r>
          </a:p>
          <a:p>
            <a:pPr defTabSz="609585">
              <a:lnSpc>
                <a:spcPct val="130000"/>
              </a:lnSpc>
            </a:pPr>
            <a:endParaRPr lang="zh-CN" altLang="en-US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zh-CN" altLang="en-US" sz="1400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400" dirty="0" smtClean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声明</a:t>
            </a:r>
            <a:endParaRPr lang="en-US" altLang="zh-CN" sz="1400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4239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 smtClean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英文 </a:t>
            </a:r>
            <a:r>
              <a:rPr lang="en-US" altLang="zh-CN" sz="1400" dirty="0">
                <a:solidFill>
                  <a:srgbClr val="FFFFFF"/>
                </a:solidFill>
                <a:latin typeface="Segoe UI Light"/>
                <a:cs typeface="Segoe UI Light"/>
              </a:rPr>
              <a:t>Century Gothic</a:t>
            </a:r>
          </a:p>
          <a:p>
            <a:pPr defTabSz="609585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400" dirty="0" smtClean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中文 微软雅黑</a:t>
            </a:r>
            <a:endParaRPr lang="en-US" altLang="zh-CN" sz="1400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400" dirty="0" smtClean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正文 </a:t>
            </a:r>
            <a:r>
              <a:rPr lang="en-US" altLang="zh-CN" sz="1400" dirty="0" smtClean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1.3</a:t>
            </a:r>
          </a:p>
          <a:p>
            <a:pPr defTabSz="609585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en-US" altLang="zh-CN" sz="1400" dirty="0" err="1" smtClean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cn.bing.com</a:t>
            </a:r>
            <a:endParaRPr lang="zh-CN" altLang="en-US" sz="1400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zh-CN" altLang="en-US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zh-CN" altLang="en-US" sz="1400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33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本网站所提供的任何信息内容（包括但不限于 </a:t>
            </a:r>
            <a:r>
              <a:rPr kumimoji="0" lang="en-US" altLang="zh-CN" sz="1333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PPT</a:t>
            </a:r>
            <a:r>
              <a:rPr kumimoji="0" lang="zh-CN" altLang="en-US" sz="1333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模板、</a:t>
            </a:r>
            <a:r>
              <a:rPr kumimoji="0" lang="en-US" altLang="zh-CN" sz="1333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Word</a:t>
            </a:r>
            <a:r>
              <a:rPr kumimoji="0" lang="zh-CN" altLang="en-US" sz="1333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文档、</a:t>
            </a:r>
            <a:r>
              <a:rPr kumimoji="0" lang="en-US" altLang="zh-CN" sz="1333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Excel</a:t>
            </a:r>
            <a:r>
              <a:rPr kumimoji="0" lang="zh-CN" altLang="en-US" sz="1333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图表、图片素材等）均受</a:t>
            </a:r>
            <a:r>
              <a:rPr kumimoji="0" lang="en-US" altLang="zh-CN" sz="1333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中华人民共和国著作权法</a:t>
            </a:r>
            <a:r>
              <a:rPr kumimoji="0" lang="en-US" altLang="zh-CN" sz="1333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、</a:t>
            </a:r>
            <a:r>
              <a:rPr kumimoji="0" lang="en-US" altLang="zh-CN" sz="1333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信息网络传播权保护条例</a:t>
            </a:r>
            <a:r>
              <a:rPr kumimoji="0" lang="en-US" altLang="zh-CN" sz="1333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333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(</a:t>
            </a:r>
            <a:r>
              <a:rPr kumimoji="0" lang="zh-CN" altLang="en-US" sz="1333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包括图片或图表</a:t>
            </a:r>
            <a:r>
              <a:rPr kumimoji="0" lang="en-US" altLang="zh-CN" sz="1333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)</a:t>
            </a:r>
            <a:r>
              <a:rPr kumimoji="0" lang="zh-CN" altLang="en-US" sz="1333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不得被全部或部分的复制、传播、销售，否则将承担法律责任。</a:t>
            </a:r>
            <a:endParaRPr kumimoji="0" lang="zh-CN" altLang="en-US" sz="1333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/>
              <a:ea typeface="微软雅黑" charset="0"/>
              <a:cs typeface="+mn-cs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 smtClean="0">
                <a:solidFill>
                  <a:prstClr val="white"/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prstClr val="white"/>
              </a:solidFill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1433925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/>
        </p:nvSpPr>
        <p:spPr>
          <a:xfrm>
            <a:off x="4447955" y="4458724"/>
            <a:ext cx="3296095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85"/>
            <a:r>
              <a:rPr kumimoji="1" lang="zh-CN" altLang="en-US" sz="1333" dirty="0" smtClean="0">
                <a:solidFill>
                  <a:srgbClr val="000000"/>
                </a:solidFill>
                <a:latin typeface="Century Gothic"/>
                <a:ea typeface="微软雅黑" charset="0"/>
              </a:rPr>
              <a:t>点击</a:t>
            </a:r>
            <a:r>
              <a:rPr kumimoji="1" lang="en-US" altLang="zh-CN" sz="1333" dirty="0" smtClean="0">
                <a:solidFill>
                  <a:srgbClr val="000000"/>
                </a:solidFill>
                <a:latin typeface="Segoe UI Light" charset="0"/>
                <a:ea typeface="Segoe UI Light" charset="0"/>
                <a:cs typeface="Segoe UI Light" charset="0"/>
              </a:rPr>
              <a:t>Logo</a:t>
            </a:r>
            <a:r>
              <a:rPr kumimoji="1" lang="zh-CN" altLang="en-US" sz="1333" dirty="0" smtClean="0">
                <a:solidFill>
                  <a:srgbClr val="000000"/>
                </a:solidFill>
                <a:latin typeface="Century Gothic"/>
                <a:ea typeface="微软雅黑" charset="0"/>
              </a:rPr>
              <a:t>获取更多优质模板（放映模式）</a:t>
            </a:r>
            <a:endParaRPr kumimoji="1" lang="zh-CN" altLang="en-US" sz="1333" dirty="0">
              <a:solidFill>
                <a:srgbClr val="000000"/>
              </a:solidFill>
              <a:latin typeface="Century Gothic"/>
              <a:ea typeface="微软雅黑" charset="0"/>
            </a:endParaRPr>
          </a:p>
        </p:txBody>
      </p:sp>
      <p:pic>
        <p:nvPicPr>
          <p:cNvPr id="4" name="图片 3">
            <a:hlinkClick r:id="rId2"/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227832"/>
            <a:ext cx="3048000" cy="40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993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 rot="9822520">
            <a:off x="3099071" y="4109867"/>
            <a:ext cx="716990" cy="71699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矩形 8"/>
          <p:cNvSpPr/>
          <p:nvPr userDrawn="1"/>
        </p:nvSpPr>
        <p:spPr>
          <a:xfrm rot="18585722">
            <a:off x="2900872" y="1691059"/>
            <a:ext cx="1958891" cy="1958891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矩形 2"/>
          <p:cNvSpPr/>
          <p:nvPr userDrawn="1"/>
        </p:nvSpPr>
        <p:spPr>
          <a:xfrm rot="4450317">
            <a:off x="2505540" y="3164955"/>
            <a:ext cx="139775" cy="139775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矩形 3"/>
          <p:cNvSpPr/>
          <p:nvPr userDrawn="1"/>
        </p:nvSpPr>
        <p:spPr>
          <a:xfrm rot="892948">
            <a:off x="1669486" y="2837932"/>
            <a:ext cx="381184" cy="381184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矩形 4"/>
          <p:cNvSpPr/>
          <p:nvPr userDrawn="1"/>
        </p:nvSpPr>
        <p:spPr>
          <a:xfrm rot="4240722">
            <a:off x="2955271" y="3408914"/>
            <a:ext cx="211665" cy="211665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矩形 5"/>
          <p:cNvSpPr/>
          <p:nvPr userDrawn="1"/>
        </p:nvSpPr>
        <p:spPr>
          <a:xfrm rot="3863176">
            <a:off x="2173226" y="2423623"/>
            <a:ext cx="478989" cy="478989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/>
          <p:cNvSpPr/>
          <p:nvPr userDrawn="1"/>
        </p:nvSpPr>
        <p:spPr>
          <a:xfrm rot="187853">
            <a:off x="1161290" y="1759072"/>
            <a:ext cx="669411" cy="669411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/>
          <p:cNvSpPr/>
          <p:nvPr userDrawn="1"/>
        </p:nvSpPr>
        <p:spPr>
          <a:xfrm rot="905749">
            <a:off x="2244535" y="1321826"/>
            <a:ext cx="962806" cy="962806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矩形 9"/>
          <p:cNvSpPr/>
          <p:nvPr userDrawn="1"/>
        </p:nvSpPr>
        <p:spPr>
          <a:xfrm rot="19322284">
            <a:off x="2044076" y="1701161"/>
            <a:ext cx="204135" cy="204135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>
          <a:xfrm rot="42066">
            <a:off x="1017200" y="3789355"/>
            <a:ext cx="252619" cy="252619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矩形 11"/>
          <p:cNvSpPr/>
          <p:nvPr userDrawn="1"/>
        </p:nvSpPr>
        <p:spPr>
          <a:xfrm rot="20117985">
            <a:off x="3894745" y="1815825"/>
            <a:ext cx="2847505" cy="2847505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矩形 13"/>
          <p:cNvSpPr/>
          <p:nvPr userDrawn="1"/>
        </p:nvSpPr>
        <p:spPr>
          <a:xfrm rot="905749">
            <a:off x="2447007" y="4636477"/>
            <a:ext cx="958417" cy="958417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矩形 14"/>
          <p:cNvSpPr/>
          <p:nvPr userDrawn="1"/>
        </p:nvSpPr>
        <p:spPr>
          <a:xfrm rot="19322284">
            <a:off x="4995333" y="5259205"/>
            <a:ext cx="204135" cy="204135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矩形 15"/>
          <p:cNvSpPr/>
          <p:nvPr userDrawn="1"/>
        </p:nvSpPr>
        <p:spPr>
          <a:xfrm rot="19736611">
            <a:off x="3735113" y="4395457"/>
            <a:ext cx="997607" cy="997607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31176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标题幻灯片">
    <p:bg>
      <p:bgPr>
        <a:pattFill prst="pct5">
          <a:fgClr>
            <a:schemeClr val="accent2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 rot="19896190">
            <a:off x="-846980" y="4391937"/>
            <a:ext cx="3716222" cy="3716222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矩形 2"/>
          <p:cNvSpPr/>
          <p:nvPr userDrawn="1"/>
        </p:nvSpPr>
        <p:spPr>
          <a:xfrm rot="21433404">
            <a:off x="1038840" y="3145644"/>
            <a:ext cx="1172399" cy="1172399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矩形 3"/>
          <p:cNvSpPr/>
          <p:nvPr userDrawn="1"/>
        </p:nvSpPr>
        <p:spPr>
          <a:xfrm rot="18900000">
            <a:off x="2964992" y="4498454"/>
            <a:ext cx="562742" cy="562742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矩形 4"/>
          <p:cNvSpPr/>
          <p:nvPr userDrawn="1"/>
        </p:nvSpPr>
        <p:spPr>
          <a:xfrm rot="19462407">
            <a:off x="858415" y="3412397"/>
            <a:ext cx="305434" cy="305434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矩形 5"/>
          <p:cNvSpPr/>
          <p:nvPr userDrawn="1"/>
        </p:nvSpPr>
        <p:spPr>
          <a:xfrm rot="2220555">
            <a:off x="9068972" y="-665078"/>
            <a:ext cx="2602001" cy="2602001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/>
          <p:cNvSpPr/>
          <p:nvPr userDrawn="1"/>
        </p:nvSpPr>
        <p:spPr>
          <a:xfrm rot="20263186">
            <a:off x="10805818" y="58017"/>
            <a:ext cx="2082844" cy="2082844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/>
          <p:cNvSpPr/>
          <p:nvPr userDrawn="1"/>
        </p:nvSpPr>
        <p:spPr>
          <a:xfrm rot="20229117">
            <a:off x="7312023" y="556810"/>
            <a:ext cx="562742" cy="562742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矩形 8"/>
          <p:cNvSpPr/>
          <p:nvPr userDrawn="1"/>
        </p:nvSpPr>
        <p:spPr>
          <a:xfrm rot="20229117">
            <a:off x="10862351" y="2812891"/>
            <a:ext cx="472953" cy="472953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矩形 9"/>
          <p:cNvSpPr/>
          <p:nvPr userDrawn="1"/>
        </p:nvSpPr>
        <p:spPr>
          <a:xfrm rot="17430621">
            <a:off x="3026992" y="5398176"/>
            <a:ext cx="219002" cy="219002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35810" y="236936"/>
            <a:ext cx="5601366" cy="529569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 smtClean="0"/>
              <a:t>CLICK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HERE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ADD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YOUR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7806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标题幻灯片">
    <p:bg>
      <p:bgPr>
        <a:pattFill prst="pct5">
          <a:fgClr>
            <a:schemeClr val="accent2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 rot="19238099">
            <a:off x="11440980" y="5083135"/>
            <a:ext cx="442243" cy="44224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矩形 5"/>
          <p:cNvSpPr/>
          <p:nvPr userDrawn="1"/>
        </p:nvSpPr>
        <p:spPr>
          <a:xfrm rot="2558654">
            <a:off x="10718032" y="5587230"/>
            <a:ext cx="1790831" cy="1790831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/>
          <p:cNvSpPr/>
          <p:nvPr userDrawn="1"/>
        </p:nvSpPr>
        <p:spPr>
          <a:xfrm rot="20601285">
            <a:off x="9831264" y="6039855"/>
            <a:ext cx="1029918" cy="1029918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/>
          <p:cNvSpPr/>
          <p:nvPr userDrawn="1"/>
        </p:nvSpPr>
        <p:spPr>
          <a:xfrm rot="20567216">
            <a:off x="9227888" y="6150357"/>
            <a:ext cx="265265" cy="265265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矩形 8"/>
          <p:cNvSpPr/>
          <p:nvPr userDrawn="1"/>
        </p:nvSpPr>
        <p:spPr>
          <a:xfrm rot="20567216">
            <a:off x="11022574" y="4821816"/>
            <a:ext cx="308836" cy="308836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矩形 1"/>
          <p:cNvSpPr/>
          <p:nvPr userDrawn="1"/>
        </p:nvSpPr>
        <p:spPr>
          <a:xfrm rot="19896190">
            <a:off x="696210" y="33589"/>
            <a:ext cx="669411" cy="669411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矩形 2"/>
          <p:cNvSpPr/>
          <p:nvPr userDrawn="1"/>
        </p:nvSpPr>
        <p:spPr>
          <a:xfrm rot="21433404">
            <a:off x="-424797" y="-289495"/>
            <a:ext cx="1261894" cy="1261894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矩形 4"/>
          <p:cNvSpPr/>
          <p:nvPr userDrawn="1"/>
        </p:nvSpPr>
        <p:spPr>
          <a:xfrm rot="18585722">
            <a:off x="1181569" y="925974"/>
            <a:ext cx="284699" cy="284699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矩形 9"/>
          <p:cNvSpPr/>
          <p:nvPr userDrawn="1"/>
        </p:nvSpPr>
        <p:spPr>
          <a:xfrm rot="17430621">
            <a:off x="1311074" y="134869"/>
            <a:ext cx="204135" cy="204135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1713834" y="236936"/>
            <a:ext cx="5601366" cy="529569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 smtClean="0"/>
              <a:t>CLICK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HERE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ADD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YOUR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03455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标题幻灯片">
    <p:bg>
      <p:bgPr>
        <a:pattFill prst="pct5">
          <a:fgClr>
            <a:schemeClr val="accent2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 rot="15361769">
            <a:off x="6558089" y="-388007"/>
            <a:ext cx="1171437" cy="1171437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矩形 5"/>
          <p:cNvSpPr/>
          <p:nvPr userDrawn="1"/>
        </p:nvSpPr>
        <p:spPr>
          <a:xfrm rot="2558654">
            <a:off x="6112257" y="3254276"/>
            <a:ext cx="331525" cy="331525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/>
          <p:cNvSpPr/>
          <p:nvPr userDrawn="1"/>
        </p:nvSpPr>
        <p:spPr>
          <a:xfrm rot="20601285">
            <a:off x="5807448" y="2602019"/>
            <a:ext cx="472692" cy="472692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/>
          <p:cNvSpPr/>
          <p:nvPr userDrawn="1"/>
        </p:nvSpPr>
        <p:spPr>
          <a:xfrm rot="2349059">
            <a:off x="6265431" y="2733673"/>
            <a:ext cx="223715" cy="223715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矩形 8"/>
          <p:cNvSpPr/>
          <p:nvPr userDrawn="1"/>
        </p:nvSpPr>
        <p:spPr>
          <a:xfrm rot="1971513">
            <a:off x="5492430" y="1969500"/>
            <a:ext cx="478989" cy="478989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矩形 1"/>
          <p:cNvSpPr/>
          <p:nvPr userDrawn="1"/>
        </p:nvSpPr>
        <p:spPr>
          <a:xfrm rot="19896190">
            <a:off x="6547995" y="1195050"/>
            <a:ext cx="669411" cy="669411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矩形 2"/>
          <p:cNvSpPr/>
          <p:nvPr userDrawn="1"/>
        </p:nvSpPr>
        <p:spPr>
          <a:xfrm rot="20614086">
            <a:off x="4738005" y="792153"/>
            <a:ext cx="1325599" cy="1325599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矩形 4"/>
          <p:cNvSpPr/>
          <p:nvPr userDrawn="1"/>
        </p:nvSpPr>
        <p:spPr>
          <a:xfrm rot="18585722">
            <a:off x="4977502" y="-1036467"/>
            <a:ext cx="1958891" cy="1958891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矩形 9"/>
          <p:cNvSpPr/>
          <p:nvPr userDrawn="1"/>
        </p:nvSpPr>
        <p:spPr>
          <a:xfrm rot="17430621">
            <a:off x="4648690" y="376003"/>
            <a:ext cx="204135" cy="204135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>
          <a:xfrm rot="19750403">
            <a:off x="6270904" y="2051889"/>
            <a:ext cx="252619" cy="252619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矩形 11"/>
          <p:cNvSpPr/>
          <p:nvPr userDrawn="1"/>
        </p:nvSpPr>
        <p:spPr>
          <a:xfrm rot="19896190">
            <a:off x="4118801" y="1264919"/>
            <a:ext cx="329419" cy="329419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35810" y="236936"/>
            <a:ext cx="5601366" cy="529569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 smtClean="0"/>
              <a:t>CLICK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HERE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ADD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YOUR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4702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标题幻灯片">
    <p:bg>
      <p:bgPr>
        <a:pattFill prst="pct5">
          <a:fgClr>
            <a:schemeClr val="accent2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 rot="15361769">
            <a:off x="6558089" y="-388007"/>
            <a:ext cx="1171437" cy="1171437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矩形 5"/>
          <p:cNvSpPr/>
          <p:nvPr userDrawn="1"/>
        </p:nvSpPr>
        <p:spPr>
          <a:xfrm rot="2558654">
            <a:off x="6112257" y="3254276"/>
            <a:ext cx="331525" cy="331525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/>
          <p:cNvSpPr/>
          <p:nvPr userDrawn="1"/>
        </p:nvSpPr>
        <p:spPr>
          <a:xfrm rot="20601285">
            <a:off x="5807448" y="2602019"/>
            <a:ext cx="472692" cy="472692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/>
          <p:cNvSpPr/>
          <p:nvPr userDrawn="1"/>
        </p:nvSpPr>
        <p:spPr>
          <a:xfrm rot="2349059">
            <a:off x="6265431" y="2733673"/>
            <a:ext cx="223715" cy="223715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矩形 8"/>
          <p:cNvSpPr/>
          <p:nvPr userDrawn="1"/>
        </p:nvSpPr>
        <p:spPr>
          <a:xfrm rot="1971513">
            <a:off x="5492430" y="1969500"/>
            <a:ext cx="478989" cy="478989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矩形 1"/>
          <p:cNvSpPr/>
          <p:nvPr userDrawn="1"/>
        </p:nvSpPr>
        <p:spPr>
          <a:xfrm rot="19896190">
            <a:off x="6547995" y="1195050"/>
            <a:ext cx="669411" cy="669411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矩形 2"/>
          <p:cNvSpPr/>
          <p:nvPr userDrawn="1"/>
        </p:nvSpPr>
        <p:spPr>
          <a:xfrm rot="20614086">
            <a:off x="4738005" y="792153"/>
            <a:ext cx="1325599" cy="1325599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矩形 4"/>
          <p:cNvSpPr/>
          <p:nvPr userDrawn="1"/>
        </p:nvSpPr>
        <p:spPr>
          <a:xfrm rot="18585722">
            <a:off x="4977502" y="-1036467"/>
            <a:ext cx="1958891" cy="1958891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矩形 9"/>
          <p:cNvSpPr/>
          <p:nvPr userDrawn="1"/>
        </p:nvSpPr>
        <p:spPr>
          <a:xfrm rot="17430621">
            <a:off x="4648690" y="376003"/>
            <a:ext cx="204135" cy="204135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>
          <a:xfrm rot="19750403">
            <a:off x="6270904" y="2051889"/>
            <a:ext cx="252619" cy="252619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矩形 11"/>
          <p:cNvSpPr/>
          <p:nvPr userDrawn="1"/>
        </p:nvSpPr>
        <p:spPr>
          <a:xfrm rot="19896190">
            <a:off x="4118801" y="1264919"/>
            <a:ext cx="329419" cy="329419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35810" y="236936"/>
            <a:ext cx="5601366" cy="529569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 smtClean="0"/>
              <a:t>CLICK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HERE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ADD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YOUR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TITLE</a:t>
            </a:r>
            <a:endParaRPr kumimoji="1" lang="zh-CN" altLang="en-US" dirty="0"/>
          </a:p>
        </p:txBody>
      </p:sp>
      <p:sp>
        <p:nvSpPr>
          <p:cNvPr id="15" name="矩形 14"/>
          <p:cNvSpPr/>
          <p:nvPr userDrawn="1"/>
        </p:nvSpPr>
        <p:spPr>
          <a:xfrm rot="9822520">
            <a:off x="8665853" y="4696597"/>
            <a:ext cx="716990" cy="71699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矩形 15"/>
          <p:cNvSpPr/>
          <p:nvPr userDrawn="1"/>
        </p:nvSpPr>
        <p:spPr>
          <a:xfrm rot="18585722">
            <a:off x="8467654" y="2277789"/>
            <a:ext cx="1958891" cy="1958891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矩形 16"/>
          <p:cNvSpPr/>
          <p:nvPr userDrawn="1"/>
        </p:nvSpPr>
        <p:spPr>
          <a:xfrm rot="4450317">
            <a:off x="8072322" y="3751685"/>
            <a:ext cx="139775" cy="139775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矩形 17"/>
          <p:cNvSpPr/>
          <p:nvPr userDrawn="1"/>
        </p:nvSpPr>
        <p:spPr>
          <a:xfrm rot="892948">
            <a:off x="7236268" y="3424662"/>
            <a:ext cx="381184" cy="381184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矩形 18"/>
          <p:cNvSpPr/>
          <p:nvPr userDrawn="1"/>
        </p:nvSpPr>
        <p:spPr>
          <a:xfrm rot="4240722">
            <a:off x="8522053" y="3995644"/>
            <a:ext cx="211665" cy="211665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矩形 19"/>
          <p:cNvSpPr/>
          <p:nvPr userDrawn="1"/>
        </p:nvSpPr>
        <p:spPr>
          <a:xfrm rot="3863176">
            <a:off x="7740008" y="3010353"/>
            <a:ext cx="478989" cy="478989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矩形 20"/>
          <p:cNvSpPr/>
          <p:nvPr userDrawn="1"/>
        </p:nvSpPr>
        <p:spPr>
          <a:xfrm rot="187853">
            <a:off x="6728072" y="2345802"/>
            <a:ext cx="669411" cy="669411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矩形 21"/>
          <p:cNvSpPr/>
          <p:nvPr userDrawn="1"/>
        </p:nvSpPr>
        <p:spPr>
          <a:xfrm rot="905749">
            <a:off x="7811317" y="1908556"/>
            <a:ext cx="962806" cy="962806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矩形 22"/>
          <p:cNvSpPr/>
          <p:nvPr userDrawn="1"/>
        </p:nvSpPr>
        <p:spPr>
          <a:xfrm rot="19322284">
            <a:off x="7610858" y="2287891"/>
            <a:ext cx="204135" cy="204135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矩形 23"/>
          <p:cNvSpPr/>
          <p:nvPr userDrawn="1"/>
        </p:nvSpPr>
        <p:spPr>
          <a:xfrm rot="42066">
            <a:off x="6583982" y="4376085"/>
            <a:ext cx="252619" cy="252619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矩形 24"/>
          <p:cNvSpPr/>
          <p:nvPr userDrawn="1"/>
        </p:nvSpPr>
        <p:spPr>
          <a:xfrm rot="20117985">
            <a:off x="9461527" y="2402555"/>
            <a:ext cx="2847505" cy="2847505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" name="矩形 25"/>
          <p:cNvSpPr/>
          <p:nvPr userDrawn="1"/>
        </p:nvSpPr>
        <p:spPr>
          <a:xfrm rot="905749">
            <a:off x="8013789" y="5223207"/>
            <a:ext cx="958417" cy="958417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7" name="矩形 26"/>
          <p:cNvSpPr/>
          <p:nvPr userDrawn="1"/>
        </p:nvSpPr>
        <p:spPr>
          <a:xfrm rot="19322284">
            <a:off x="10562115" y="5845935"/>
            <a:ext cx="204135" cy="204135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8" name="矩形 27"/>
          <p:cNvSpPr/>
          <p:nvPr userDrawn="1"/>
        </p:nvSpPr>
        <p:spPr>
          <a:xfrm rot="19736611">
            <a:off x="9301895" y="4982187"/>
            <a:ext cx="997607" cy="997607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85799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标题幻灯片">
    <p:bg>
      <p:bgPr>
        <a:pattFill prst="pct5">
          <a:fgClr>
            <a:schemeClr val="accent2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 rot="6238231" flipH="1">
            <a:off x="9407392" y="4234793"/>
            <a:ext cx="1171437" cy="1171437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矩形 5"/>
          <p:cNvSpPr/>
          <p:nvPr userDrawn="1"/>
        </p:nvSpPr>
        <p:spPr>
          <a:xfrm rot="19041346" flipH="1">
            <a:off x="10088253" y="6106343"/>
            <a:ext cx="188104" cy="188104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/>
          <p:cNvSpPr/>
          <p:nvPr userDrawn="1"/>
        </p:nvSpPr>
        <p:spPr>
          <a:xfrm rot="998715" flipH="1">
            <a:off x="10506343" y="5622066"/>
            <a:ext cx="472692" cy="472692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/>
          <p:cNvSpPr/>
          <p:nvPr userDrawn="1"/>
        </p:nvSpPr>
        <p:spPr>
          <a:xfrm rot="19250941" flipH="1">
            <a:off x="10179321" y="5688691"/>
            <a:ext cx="223715" cy="223715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矩形 8"/>
          <p:cNvSpPr/>
          <p:nvPr userDrawn="1"/>
        </p:nvSpPr>
        <p:spPr>
          <a:xfrm rot="19628487" flipH="1">
            <a:off x="11165499" y="6592300"/>
            <a:ext cx="478989" cy="478989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矩形 1"/>
          <p:cNvSpPr/>
          <p:nvPr userDrawn="1"/>
        </p:nvSpPr>
        <p:spPr>
          <a:xfrm rot="1703810" flipH="1">
            <a:off x="11537857" y="2659624"/>
            <a:ext cx="669411" cy="669411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矩形 2"/>
          <p:cNvSpPr/>
          <p:nvPr userDrawn="1"/>
        </p:nvSpPr>
        <p:spPr>
          <a:xfrm rot="985914" flipH="1">
            <a:off x="11073314" y="5414953"/>
            <a:ext cx="1325599" cy="1325599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矩形 4"/>
          <p:cNvSpPr/>
          <p:nvPr userDrawn="1"/>
        </p:nvSpPr>
        <p:spPr>
          <a:xfrm rot="3014278" flipH="1">
            <a:off x="10200525" y="3586333"/>
            <a:ext cx="1958891" cy="1958891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矩形 9"/>
          <p:cNvSpPr/>
          <p:nvPr userDrawn="1"/>
        </p:nvSpPr>
        <p:spPr>
          <a:xfrm rot="4169379" flipH="1">
            <a:off x="8954405" y="5462201"/>
            <a:ext cx="204135" cy="204135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>
          <a:xfrm rot="1849597" flipH="1">
            <a:off x="10415339" y="6386801"/>
            <a:ext cx="669019" cy="669019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矩形 11"/>
          <p:cNvSpPr/>
          <p:nvPr userDrawn="1"/>
        </p:nvSpPr>
        <p:spPr>
          <a:xfrm rot="1703810" flipH="1">
            <a:off x="10051625" y="3232154"/>
            <a:ext cx="329419" cy="329419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35810" y="236936"/>
            <a:ext cx="5601366" cy="529569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 smtClean="0"/>
              <a:t>CLICK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HERE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ADD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YOUR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68703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标题幻灯片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2776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标题幻灯片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31176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4415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9" r:id="rId2"/>
    <p:sldLayoutId id="2147483685" r:id="rId3"/>
    <p:sldLayoutId id="2147483686" r:id="rId4"/>
    <p:sldLayoutId id="2147483687" r:id="rId5"/>
    <p:sldLayoutId id="2147483690" r:id="rId6"/>
    <p:sldLayoutId id="2147483688" r:id="rId7"/>
    <p:sldLayoutId id="2147483683" r:id="rId8"/>
    <p:sldLayoutId id="2147483680" r:id="rId9"/>
    <p:sldLayoutId id="2147483681" r:id="rId10"/>
    <p:sldLayoutId id="2147483682" r:id="rId11"/>
    <p:sldLayoutId id="2147483684" r:id="rId12"/>
    <p:sldLayoutId id="2147483662" r:id="rId13"/>
    <p:sldLayoutId id="2147483664" r:id="rId14"/>
    <p:sldLayoutId id="2147483663" r:id="rId15"/>
    <p:sldLayoutId id="2147483665" r:id="rId16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541732" y="2227489"/>
            <a:ext cx="3108544" cy="1107996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6600" b="1" spc="10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喵喵喵</a:t>
            </a:r>
            <a:endParaRPr kumimoji="1" lang="zh-CN" altLang="en-US" sz="6600" b="1" spc="1000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669703" y="3437085"/>
            <a:ext cx="48526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2800" b="1" dirty="0" smtClean="0">
                <a:solidFill>
                  <a:schemeClr val="accent1"/>
                </a:solidFill>
                <a:latin typeface="Microsoft YaHei" charset="0"/>
                <a:ea typeface="Microsoft YaHei" charset="0"/>
                <a:cs typeface="Microsoft YaHei" charset="0"/>
              </a:rPr>
              <a:t>以猫为主题的富媒体分享社区</a:t>
            </a:r>
            <a:endParaRPr kumimoji="1" lang="zh-CN" altLang="en-US" sz="2800" b="1" dirty="0">
              <a:solidFill>
                <a:schemeClr val="accent2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6" name="文本框 8"/>
          <p:cNvSpPr txBox="1"/>
          <p:nvPr/>
        </p:nvSpPr>
        <p:spPr>
          <a:xfrm>
            <a:off x="4448899" y="4178020"/>
            <a:ext cx="3294202" cy="418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zh-CN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charset="0"/>
                <a:ea typeface="微软雅黑" charset="0"/>
              </a:rPr>
              <a:t>“喵喵喵的伙伴”小组</a:t>
            </a:r>
            <a:endParaRPr lang="zh-CN" altLang="en-US" sz="16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charset="0"/>
              <a:ea typeface="微软雅黑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8233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1718700" y="284409"/>
            <a:ext cx="5601366" cy="529569"/>
          </a:xfrm>
        </p:spPr>
        <p:txBody>
          <a:bodyPr/>
          <a:lstStyle/>
          <a:p>
            <a:r>
              <a:rPr kumimoji="1" lang="zh-CN" altLang="en-US" dirty="0" smtClean="0"/>
              <a:t>架构</a:t>
            </a:r>
            <a:endParaRPr kumimoji="1" lang="zh-CN" altLang="en-US" dirty="0"/>
          </a:p>
        </p:txBody>
      </p:sp>
      <p:grpSp>
        <p:nvGrpSpPr>
          <p:cNvPr id="18" name="组 17"/>
          <p:cNvGrpSpPr/>
          <p:nvPr/>
        </p:nvGrpSpPr>
        <p:grpSpPr>
          <a:xfrm>
            <a:off x="1909919" y="892628"/>
            <a:ext cx="8372163" cy="4922604"/>
            <a:chOff x="1928686" y="766505"/>
            <a:chExt cx="8372163" cy="4922604"/>
          </a:xfrm>
        </p:grpSpPr>
        <p:sp>
          <p:nvSpPr>
            <p:cNvPr id="3" name="圆角矩形 2"/>
            <p:cNvSpPr/>
            <p:nvPr/>
          </p:nvSpPr>
          <p:spPr>
            <a:xfrm>
              <a:off x="2018150" y="4739664"/>
              <a:ext cx="2520000" cy="864000"/>
            </a:xfrm>
            <a:prstGeom prst="roundRect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  <a:headEnd type="none" w="med" len="med"/>
              <a:tailEnd type="none" w="med" len="med"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MySQL</a:t>
              </a:r>
              <a:endPara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4" name="圆角矩形 3"/>
            <p:cNvSpPr/>
            <p:nvPr/>
          </p:nvSpPr>
          <p:spPr>
            <a:xfrm>
              <a:off x="2018149" y="3472219"/>
              <a:ext cx="8196287" cy="561117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Web </a:t>
              </a:r>
              <a:r>
                <a:rPr lang="zh-CN" altLang="en-US" dirty="0" smtClean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应用层（</a:t>
              </a:r>
              <a:r>
                <a:rPr lang="en-US" altLang="zh-CN" dirty="0" smtClean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Java</a:t>
              </a:r>
              <a:r>
                <a:rPr lang="zh-CN" altLang="en-US" dirty="0" smtClean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 </a:t>
              </a:r>
              <a:r>
                <a:rPr lang="en-US" altLang="zh-CN" dirty="0" smtClean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+</a:t>
              </a:r>
              <a:r>
                <a:rPr lang="zh-CN" altLang="en-US" dirty="0" smtClean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 </a:t>
              </a:r>
              <a:r>
                <a:rPr lang="en-US" altLang="zh-CN" dirty="0" smtClean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Spring</a:t>
              </a:r>
              <a:r>
                <a:rPr lang="zh-CN" altLang="en-US" dirty="0" smtClean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 </a:t>
              </a:r>
              <a:r>
                <a:rPr lang="en-US" altLang="zh-CN" dirty="0" smtClean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Framework</a:t>
              </a:r>
              <a:r>
                <a:rPr lang="zh-CN" altLang="en-US" dirty="0" smtClean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 </a:t>
              </a:r>
              <a:r>
                <a:rPr lang="en-US" altLang="zh-CN" dirty="0" smtClean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+</a:t>
              </a:r>
              <a:r>
                <a:rPr lang="zh-CN" altLang="en-US" dirty="0" smtClean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 </a:t>
              </a:r>
              <a:r>
                <a:rPr lang="en-US" altLang="zh-CN" dirty="0" smtClean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Hibernate</a:t>
              </a:r>
              <a:r>
                <a:rPr lang="zh-CN" altLang="en-US" dirty="0" smtClean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）</a:t>
              </a:r>
              <a:endPara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5" name="圆角矩形 4"/>
            <p:cNvSpPr/>
            <p:nvPr/>
          </p:nvSpPr>
          <p:spPr>
            <a:xfrm>
              <a:off x="2018150" y="1260081"/>
              <a:ext cx="2520000" cy="8640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客户端</a:t>
              </a:r>
              <a:endParaRPr lang="en-US" altLang="zh-CN" dirty="0" smtClean="0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  <a:p>
              <a:pPr algn="ctr"/>
              <a:r>
                <a:rPr lang="zh-CN" altLang="en-US" dirty="0" smtClean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（</a:t>
              </a:r>
              <a:r>
                <a:rPr lang="en-US" altLang="zh-CN" dirty="0" smtClean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iOS App</a:t>
              </a:r>
              <a:r>
                <a:rPr lang="zh-CN" altLang="en-US" dirty="0" smtClean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）</a:t>
              </a:r>
              <a:endPara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6" name="圆角矩形 5"/>
            <p:cNvSpPr/>
            <p:nvPr/>
          </p:nvSpPr>
          <p:spPr>
            <a:xfrm>
              <a:off x="6186340" y="2380398"/>
              <a:ext cx="1944000" cy="8640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Web </a:t>
              </a:r>
              <a:r>
                <a:rPr lang="zh-CN" altLang="en-US" dirty="0" smtClean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服务器（</a:t>
              </a:r>
              <a:r>
                <a:rPr lang="en-US" altLang="zh-CN" dirty="0" smtClean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Tomcat</a:t>
              </a:r>
              <a:r>
                <a:rPr lang="zh-CN" altLang="en-US" dirty="0" smtClean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）</a:t>
              </a:r>
              <a:endPara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7" name="圆角矩形 6"/>
            <p:cNvSpPr/>
            <p:nvPr/>
          </p:nvSpPr>
          <p:spPr>
            <a:xfrm>
              <a:off x="7695613" y="1260081"/>
              <a:ext cx="2518823" cy="8640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管理平台</a:t>
              </a:r>
              <a:endPara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  <a:p>
              <a:pPr algn="ctr"/>
              <a:r>
                <a:rPr lang="zh-CN" altLang="en-US" dirty="0" smtClean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（</a:t>
              </a:r>
              <a:r>
                <a:rPr lang="en-US" altLang="zh-CN" dirty="0" smtClean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Web</a:t>
              </a:r>
              <a:r>
                <a:rPr lang="zh-CN" altLang="en-US" dirty="0" smtClean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 浏览器</a:t>
              </a:r>
              <a:r>
                <a:rPr lang="zh-CN" altLang="en-US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）</a:t>
              </a:r>
            </a:p>
          </p:txBody>
        </p:sp>
        <p:sp>
          <p:nvSpPr>
            <p:cNvPr id="8" name="圆角矩形 7"/>
            <p:cNvSpPr/>
            <p:nvPr/>
          </p:nvSpPr>
          <p:spPr>
            <a:xfrm>
              <a:off x="8270436" y="2380398"/>
              <a:ext cx="1944000" cy="8640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err="1" smtClean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Qiniu</a:t>
              </a:r>
              <a:r>
                <a:rPr lang="zh-CN" altLang="en-US" dirty="0" smtClean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 </a:t>
              </a:r>
              <a:r>
                <a:rPr lang="en-US" altLang="zh-CN" dirty="0" smtClean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CDN</a:t>
              </a:r>
            </a:p>
          </p:txBody>
        </p:sp>
        <p:sp>
          <p:nvSpPr>
            <p:cNvPr id="9" name="圆角矩形 8"/>
            <p:cNvSpPr/>
            <p:nvPr/>
          </p:nvSpPr>
          <p:spPr>
            <a:xfrm>
              <a:off x="4102245" y="2380398"/>
              <a:ext cx="1944000" cy="8640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err="1" smtClean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Leancloud</a:t>
              </a:r>
              <a:endParaRPr lang="en-US" altLang="zh-CN" dirty="0" smtClean="0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  <a:p>
              <a:pPr algn="ctr"/>
              <a:r>
                <a:rPr lang="zh-CN" altLang="en-US" dirty="0" smtClean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短信服务</a:t>
              </a:r>
            </a:p>
          </p:txBody>
        </p:sp>
        <p:sp>
          <p:nvSpPr>
            <p:cNvPr id="10" name="圆角矩形 9"/>
            <p:cNvSpPr/>
            <p:nvPr/>
          </p:nvSpPr>
          <p:spPr>
            <a:xfrm>
              <a:off x="4854767" y="4739664"/>
              <a:ext cx="2520000" cy="864000"/>
            </a:xfrm>
            <a:prstGeom prst="roundRect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  <a:headEnd type="none" w="med" len="med"/>
              <a:tailEnd type="none" w="med" len="med"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err="1" smtClean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Redis</a:t>
              </a:r>
              <a:endPara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11" name="圆角矩形 10"/>
            <p:cNvSpPr/>
            <p:nvPr/>
          </p:nvSpPr>
          <p:spPr>
            <a:xfrm>
              <a:off x="7695613" y="4744093"/>
              <a:ext cx="2520000" cy="860400"/>
            </a:xfrm>
            <a:prstGeom prst="roundRect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  <a:headEnd type="none" w="med" len="med"/>
              <a:tailEnd type="none" w="med" len="med"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err="1" smtClean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Qiniu</a:t>
              </a:r>
              <a:r>
                <a:rPr lang="zh-CN" altLang="en-US" dirty="0" smtClean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云对象存储服务</a:t>
              </a:r>
              <a:endParaRPr lang="en-US" altLang="zh-CN" dirty="0" smtClean="0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  <a:p>
              <a:pPr algn="ctr"/>
              <a:r>
                <a:rPr lang="zh-CN" altLang="en-US" dirty="0" smtClean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（</a:t>
              </a:r>
              <a:r>
                <a:rPr lang="en-US" altLang="zh-CN" dirty="0" smtClean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OSS</a:t>
              </a:r>
              <a:r>
                <a:rPr lang="zh-CN" altLang="en-US" dirty="0" smtClean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）</a:t>
              </a:r>
              <a:endParaRPr lang="en-US" altLang="zh-CN" dirty="0" smtClean="0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12" name="圆角矩形 11"/>
            <p:cNvSpPr/>
            <p:nvPr/>
          </p:nvSpPr>
          <p:spPr>
            <a:xfrm>
              <a:off x="2018150" y="2380398"/>
              <a:ext cx="1944000" cy="8640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err="1" smtClean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Tencent</a:t>
              </a:r>
              <a:r>
                <a:rPr lang="en-US" altLang="zh-CN" dirty="0" smtClean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 </a:t>
              </a:r>
              <a:r>
                <a:rPr lang="en-US" altLang="zh-CN" dirty="0" err="1" smtClean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Bugly</a:t>
              </a:r>
              <a:r>
                <a:rPr lang="en-US" altLang="zh-CN" dirty="0" smtClean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 SDK</a:t>
              </a:r>
              <a:endParaRPr lang="zh-CN" altLang="en-US" dirty="0" smtClean="0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13" name="圆角矩形 12"/>
            <p:cNvSpPr/>
            <p:nvPr/>
          </p:nvSpPr>
          <p:spPr>
            <a:xfrm>
              <a:off x="4856881" y="1260081"/>
              <a:ext cx="2520000" cy="8640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文章编辑器</a:t>
              </a:r>
              <a:endParaRPr lang="en-US" altLang="zh-CN" dirty="0" smtClean="0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  <a:p>
              <a:pPr algn="ctr"/>
              <a:r>
                <a:rPr lang="zh-CN" altLang="en-US" dirty="0" smtClean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（</a:t>
              </a:r>
              <a:r>
                <a:rPr lang="en-US" altLang="zh-CN" dirty="0" smtClean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Web</a:t>
              </a:r>
              <a:r>
                <a:rPr lang="zh-CN" altLang="en-US" dirty="0" smtClean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 浏览器）</a:t>
              </a:r>
              <a:endPara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14" name="圆角矩形 13"/>
            <p:cNvSpPr/>
            <p:nvPr/>
          </p:nvSpPr>
          <p:spPr>
            <a:xfrm>
              <a:off x="1933740" y="766505"/>
              <a:ext cx="8367109" cy="1440000"/>
            </a:xfrm>
            <a:prstGeom prst="roundRect">
              <a:avLst/>
            </a:prstGeom>
            <a:noFill/>
            <a:ln w="9525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圆角矩形 14"/>
            <p:cNvSpPr/>
            <p:nvPr/>
          </p:nvSpPr>
          <p:spPr>
            <a:xfrm>
              <a:off x="1928686" y="4250647"/>
              <a:ext cx="8372163" cy="1438462"/>
            </a:xfrm>
            <a:prstGeom prst="roundRect">
              <a:avLst/>
            </a:prstGeom>
            <a:noFill/>
            <a:ln>
              <a:solidFill>
                <a:schemeClr val="accent5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2018149" y="4370332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dirty="0" smtClean="0">
                  <a:latin typeface="DengXian" charset="-122"/>
                  <a:ea typeface="DengXian" charset="-122"/>
                  <a:cs typeface="DengXian" charset="-122"/>
                </a:rPr>
                <a:t>数据层</a:t>
              </a:r>
              <a:endParaRPr kumimoji="1" lang="zh-CN" altLang="en-US" dirty="0">
                <a:latin typeface="DengXian" charset="-122"/>
                <a:ea typeface="DengXian" charset="-122"/>
                <a:cs typeface="DengXian" charset="-122"/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2018149" y="89074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dirty="0" smtClean="0">
                  <a:latin typeface="DengXian" charset="-122"/>
                  <a:ea typeface="DengXian" charset="-122"/>
                  <a:cs typeface="DengXian" charset="-122"/>
                </a:rPr>
                <a:t>前端</a:t>
              </a:r>
              <a:endParaRPr kumimoji="1" lang="zh-CN" altLang="en-US" dirty="0">
                <a:latin typeface="DengXian" charset="-122"/>
                <a:ea typeface="DengXian" charset="-122"/>
                <a:cs typeface="DengXian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31221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722847" y="1729469"/>
            <a:ext cx="1901483" cy="37702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23900" b="1" dirty="0" smtClean="0">
                <a:solidFill>
                  <a:schemeClr val="bg1"/>
                </a:solidFill>
              </a:rPr>
              <a:t>3</a:t>
            </a:r>
            <a:endParaRPr kumimoji="1" lang="zh-CN" altLang="en-US" sz="23900" b="1" dirty="0">
              <a:solidFill>
                <a:schemeClr val="bg1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156459" y="1864936"/>
            <a:ext cx="10342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2800" smtClean="0">
                <a:solidFill>
                  <a:schemeClr val="bg1"/>
                </a:solidFill>
              </a:rPr>
              <a:t>PART</a:t>
            </a:r>
            <a:endParaRPr kumimoji="1"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242648" y="2922413"/>
            <a:ext cx="357020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6600" b="1" dirty="0" smtClean="0">
                <a:solidFill>
                  <a:schemeClr val="accent4">
                    <a:alpha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关键技术</a:t>
            </a:r>
            <a:endParaRPr kumimoji="1" lang="zh-CN" altLang="en-US" sz="6600" b="1" dirty="0">
              <a:solidFill>
                <a:schemeClr val="accent4">
                  <a:alpha val="50000"/>
                </a:schemeClr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74779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 smtClean="0"/>
              <a:t>关键技术</a:t>
            </a:r>
            <a:endParaRPr kumimoji="1" lang="zh-CN" altLang="en-US" dirty="0"/>
          </a:p>
        </p:txBody>
      </p:sp>
      <p:sp>
        <p:nvSpPr>
          <p:cNvPr id="3" name="圆角矩形 2"/>
          <p:cNvSpPr/>
          <p:nvPr/>
        </p:nvSpPr>
        <p:spPr>
          <a:xfrm>
            <a:off x="2336797" y="965201"/>
            <a:ext cx="3843869" cy="1913466"/>
          </a:xfrm>
          <a:prstGeom prst="roundRect">
            <a:avLst>
              <a:gd name="adj" fmla="val 457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椭圆 3"/>
          <p:cNvSpPr/>
          <p:nvPr/>
        </p:nvSpPr>
        <p:spPr>
          <a:xfrm>
            <a:off x="5615026" y="2413000"/>
            <a:ext cx="931334" cy="931334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3600" b="1" dirty="0" smtClean="0"/>
              <a:t>A</a:t>
            </a:r>
            <a:endParaRPr kumimoji="1" lang="zh-CN" altLang="en-US" sz="3600" b="1" dirty="0"/>
          </a:p>
        </p:txBody>
      </p:sp>
      <p:sp>
        <p:nvSpPr>
          <p:cNvPr id="5" name="文本框 8"/>
          <p:cNvSpPr txBox="1"/>
          <p:nvPr/>
        </p:nvSpPr>
        <p:spPr>
          <a:xfrm>
            <a:off x="2702491" y="1686318"/>
            <a:ext cx="3173374" cy="652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400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使用</a:t>
            </a:r>
            <a:r>
              <a:rPr lang="en-US" altLang="zh-CN" sz="1400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Spring </a:t>
            </a:r>
            <a:r>
              <a:rPr lang="en-US" altLang="zh-CN" sz="14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Framework</a:t>
            </a:r>
            <a:r>
              <a:rPr lang="zh-CN" altLang="en-US" sz="14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、</a:t>
            </a:r>
            <a:r>
              <a:rPr lang="en-US" altLang="zh-CN" sz="1400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Hibernate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等框架。</a:t>
            </a:r>
            <a:endParaRPr lang="zh-CN" altLang="en-US" sz="1400" dirty="0">
              <a:solidFill>
                <a:schemeClr val="bg1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702490" y="1168401"/>
            <a:ext cx="2587568" cy="45230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>
              <a:lnSpc>
                <a:spcPct val="130000"/>
              </a:lnSpc>
            </a:pPr>
            <a:r>
              <a:rPr lang="zh-CN" altLang="en-US" sz="2000" b="1" dirty="0" smtClean="0">
                <a:solidFill>
                  <a:schemeClr val="bg1"/>
                </a:solidFill>
                <a:ea typeface="微软雅黑" charset="0"/>
              </a:rPr>
              <a:t>基于</a:t>
            </a:r>
            <a:r>
              <a:rPr lang="en-US" altLang="zh-CN" sz="2000" b="1" dirty="0" smtClean="0">
                <a:solidFill>
                  <a:schemeClr val="bg1"/>
                </a:solidFill>
                <a:ea typeface="微软雅黑" charset="0"/>
              </a:rPr>
              <a:t>Java</a:t>
            </a:r>
            <a:r>
              <a:rPr lang="zh-CN" altLang="en-US" sz="2000" b="1" dirty="0" smtClean="0">
                <a:solidFill>
                  <a:schemeClr val="bg1"/>
                </a:solidFill>
                <a:ea typeface="微软雅黑" charset="0"/>
              </a:rPr>
              <a:t>的后端</a:t>
            </a:r>
            <a:r>
              <a:rPr lang="zh-CN" altLang="en-US" sz="2000" b="1" dirty="0">
                <a:solidFill>
                  <a:schemeClr val="bg1"/>
                </a:solidFill>
                <a:ea typeface="微软雅黑" charset="0"/>
              </a:rPr>
              <a:t>开发</a:t>
            </a:r>
            <a:endParaRPr lang="en-US" altLang="zh-CN" sz="2000" b="1" dirty="0">
              <a:solidFill>
                <a:schemeClr val="bg1"/>
              </a:solidFill>
              <a:ea typeface="微软雅黑" charset="0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6988419" y="963032"/>
            <a:ext cx="3843869" cy="1913466"/>
          </a:xfrm>
          <a:prstGeom prst="roundRect">
            <a:avLst>
              <a:gd name="adj" fmla="val 4575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10266648" y="2410831"/>
            <a:ext cx="931334" cy="931334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3600" b="1" dirty="0" smtClean="0"/>
              <a:t>B</a:t>
            </a:r>
            <a:endParaRPr kumimoji="1" lang="zh-CN" altLang="en-US" sz="3600" b="1" dirty="0"/>
          </a:p>
        </p:txBody>
      </p:sp>
      <p:sp>
        <p:nvSpPr>
          <p:cNvPr id="11" name="文本框 8"/>
          <p:cNvSpPr txBox="1"/>
          <p:nvPr/>
        </p:nvSpPr>
        <p:spPr>
          <a:xfrm>
            <a:off x="7354113" y="1684149"/>
            <a:ext cx="3173374" cy="652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400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使用</a:t>
            </a:r>
            <a:r>
              <a:rPr lang="en-US" altLang="zh-CN" sz="1400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Swift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 </a:t>
            </a:r>
            <a:r>
              <a:rPr lang="en-US" altLang="zh-CN" sz="1400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3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进行</a:t>
            </a:r>
            <a:r>
              <a:rPr lang="en-US" altLang="zh-CN" sz="1400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iOS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客户端的开发，集成</a:t>
            </a:r>
            <a:r>
              <a:rPr lang="en-US" altLang="zh-CN" sz="1400" dirty="0" err="1">
                <a:solidFill>
                  <a:schemeClr val="bg1"/>
                </a:solidFill>
                <a:latin typeface="微软雅黑" charset="0"/>
                <a:ea typeface="微软雅黑" charset="0"/>
              </a:rPr>
              <a:t>Tencent</a:t>
            </a:r>
            <a:r>
              <a:rPr lang="en-US" altLang="zh-CN" sz="14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 </a:t>
            </a:r>
            <a:r>
              <a:rPr lang="en-US" altLang="zh-CN" sz="1400" dirty="0" err="1">
                <a:solidFill>
                  <a:schemeClr val="bg1"/>
                </a:solidFill>
                <a:latin typeface="微软雅黑" charset="0"/>
                <a:ea typeface="微软雅黑" charset="0"/>
              </a:rPr>
              <a:t>Bugly</a:t>
            </a:r>
            <a:r>
              <a:rPr lang="en-US" altLang="zh-CN" sz="14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 </a:t>
            </a:r>
            <a:r>
              <a:rPr lang="en-US" altLang="zh-CN" sz="1400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SDK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。</a:t>
            </a:r>
            <a:endParaRPr lang="zh-CN" altLang="en-US" sz="1400" dirty="0">
              <a:solidFill>
                <a:schemeClr val="bg1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7354112" y="1166232"/>
            <a:ext cx="2784737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>
              <a:lnSpc>
                <a:spcPct val="130000"/>
              </a:lnSpc>
            </a:pPr>
            <a:r>
              <a:rPr lang="zh-CN" altLang="en-US" sz="2000" b="1" dirty="0" smtClean="0">
                <a:solidFill>
                  <a:schemeClr val="bg1"/>
                </a:solidFill>
                <a:ea typeface="微软雅黑" charset="0"/>
              </a:rPr>
              <a:t>基于</a:t>
            </a:r>
            <a:r>
              <a:rPr lang="en-US" altLang="zh-CN" sz="2000" b="1" dirty="0">
                <a:solidFill>
                  <a:schemeClr val="bg1"/>
                </a:solidFill>
                <a:ea typeface="微软雅黑" charset="0"/>
              </a:rPr>
              <a:t>S</a:t>
            </a:r>
            <a:r>
              <a:rPr lang="en-US" altLang="zh-CN" sz="2000" b="1" dirty="0" smtClean="0">
                <a:solidFill>
                  <a:schemeClr val="bg1"/>
                </a:solidFill>
                <a:ea typeface="微软雅黑" charset="0"/>
              </a:rPr>
              <a:t>wift</a:t>
            </a:r>
            <a:r>
              <a:rPr lang="zh-CN" altLang="en-US" sz="2000" b="1" dirty="0" smtClean="0">
                <a:solidFill>
                  <a:schemeClr val="bg1"/>
                </a:solidFill>
                <a:ea typeface="微软雅黑" charset="0"/>
              </a:rPr>
              <a:t>的客户端开发</a:t>
            </a:r>
            <a:endParaRPr lang="zh-CN" altLang="en-US" sz="2000" b="1" dirty="0">
              <a:solidFill>
                <a:schemeClr val="bg1"/>
              </a:solidFill>
              <a:ea typeface="微软雅黑" charset="0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963404" y="3607518"/>
            <a:ext cx="3843869" cy="1913466"/>
          </a:xfrm>
          <a:prstGeom prst="roundRect">
            <a:avLst>
              <a:gd name="adj" fmla="val 457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4241633" y="5055317"/>
            <a:ext cx="931334" cy="931334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3600" b="1" dirty="0" smtClean="0"/>
              <a:t>C</a:t>
            </a:r>
            <a:endParaRPr kumimoji="1" lang="zh-CN" altLang="en-US" sz="3600" b="1" dirty="0"/>
          </a:p>
        </p:txBody>
      </p:sp>
      <p:sp>
        <p:nvSpPr>
          <p:cNvPr id="16" name="文本框 8"/>
          <p:cNvSpPr txBox="1"/>
          <p:nvPr/>
        </p:nvSpPr>
        <p:spPr>
          <a:xfrm>
            <a:off x="1329098" y="4328635"/>
            <a:ext cx="3173374" cy="932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30000"/>
              </a:lnSpc>
            </a:pPr>
            <a:r>
              <a:rPr lang="zh-CN" altLang="en-US" sz="1400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管理端、文章编辑器开发使用了</a:t>
            </a:r>
            <a:r>
              <a:rPr lang="en-US" altLang="zh-CN" sz="1400" dirty="0" err="1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Vue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、</a:t>
            </a:r>
            <a:r>
              <a:rPr lang="en-US" altLang="zh-CN" sz="1400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jQuery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、</a:t>
            </a:r>
            <a:r>
              <a:rPr lang="en-US" altLang="zh-CN" sz="1400" dirty="0" err="1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AdminLTE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、</a:t>
            </a:r>
            <a:r>
              <a:rPr lang="en-US" altLang="zh-CN" sz="1400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Bootstrap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等框架。</a:t>
            </a:r>
            <a:endParaRPr lang="zh-CN" altLang="en-US" sz="1400" dirty="0">
              <a:solidFill>
                <a:schemeClr val="bg1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1329097" y="3810718"/>
            <a:ext cx="2031325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>
              <a:lnSpc>
                <a:spcPct val="130000"/>
              </a:lnSpc>
            </a:pPr>
            <a:r>
              <a:rPr lang="en-US" altLang="zh-CN" sz="2000" b="1" dirty="0" smtClean="0">
                <a:solidFill>
                  <a:schemeClr val="bg1"/>
                </a:solidFill>
                <a:ea typeface="微软雅黑" charset="0"/>
              </a:rPr>
              <a:t>Web</a:t>
            </a:r>
            <a:r>
              <a:rPr lang="zh-CN" altLang="en-US" sz="2000" b="1" dirty="0" smtClean="0">
                <a:solidFill>
                  <a:schemeClr val="bg1"/>
                </a:solidFill>
                <a:ea typeface="微软雅黑" charset="0"/>
              </a:rPr>
              <a:t>技术的应用</a:t>
            </a:r>
            <a:endParaRPr lang="zh-CN" altLang="en-US" sz="2000" b="1" dirty="0">
              <a:solidFill>
                <a:schemeClr val="bg1"/>
              </a:solidFill>
              <a:ea typeface="微软雅黑" charset="0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5615026" y="3605349"/>
            <a:ext cx="3843869" cy="1913466"/>
          </a:xfrm>
          <a:prstGeom prst="roundRect">
            <a:avLst>
              <a:gd name="adj" fmla="val 4575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8893255" y="5053148"/>
            <a:ext cx="931334" cy="931334"/>
          </a:xfrm>
          <a:prstGeom prst="ellipse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3600" b="1" dirty="0" smtClean="0"/>
              <a:t>D</a:t>
            </a:r>
            <a:endParaRPr kumimoji="1" lang="zh-CN" altLang="en-US" sz="3600" b="1" dirty="0"/>
          </a:p>
        </p:txBody>
      </p:sp>
      <p:sp>
        <p:nvSpPr>
          <p:cNvPr id="21" name="文本框 8"/>
          <p:cNvSpPr txBox="1"/>
          <p:nvPr/>
        </p:nvSpPr>
        <p:spPr>
          <a:xfrm>
            <a:off x="5980720" y="4326466"/>
            <a:ext cx="3173374" cy="932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30000"/>
              </a:lnSpc>
            </a:pPr>
            <a:r>
              <a:rPr lang="en-US" altLang="zh-CN" sz="1400" dirty="0" err="1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Leancloud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短信服务、</a:t>
            </a:r>
            <a:r>
              <a:rPr lang="en-US" altLang="zh-CN" sz="1400" dirty="0" err="1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Qiniu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 </a:t>
            </a:r>
            <a:r>
              <a:rPr lang="en-US" altLang="zh-CN" sz="1400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CDN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、</a:t>
            </a:r>
            <a:r>
              <a:rPr lang="en-US" altLang="zh-CN" sz="1400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Travis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 </a:t>
            </a:r>
            <a:r>
              <a:rPr lang="en-US" altLang="zh-CN" sz="1400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CI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持续集成、</a:t>
            </a:r>
            <a:r>
              <a:rPr lang="en-US" altLang="zh-CN" sz="1400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Docker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、</a:t>
            </a:r>
            <a:r>
              <a:rPr lang="en-US" altLang="zh-CN" sz="1400" dirty="0" err="1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Qiniu</a:t>
            </a:r>
            <a:r>
              <a:rPr lang="zh-CN" altLang="en-US" sz="14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云对象存储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、</a:t>
            </a:r>
            <a:r>
              <a:rPr lang="en-US" altLang="zh-CN" sz="1400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MySQL</a:t>
            </a:r>
            <a:r>
              <a:rPr lang="zh-CN" altLang="en-US" sz="14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、</a:t>
            </a:r>
            <a:r>
              <a:rPr lang="en-US" altLang="zh-CN" sz="1400" dirty="0" err="1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Redis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。</a:t>
            </a:r>
            <a:endParaRPr lang="en-US" altLang="zh-CN" sz="1400" dirty="0">
              <a:solidFill>
                <a:schemeClr val="bg1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5980719" y="3808549"/>
            <a:ext cx="697627" cy="45230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>
              <a:lnSpc>
                <a:spcPct val="130000"/>
              </a:lnSpc>
            </a:pPr>
            <a:r>
              <a:rPr lang="zh-CN" altLang="en-US" sz="2000" b="1" dirty="0" smtClean="0">
                <a:solidFill>
                  <a:schemeClr val="bg1"/>
                </a:solidFill>
                <a:ea typeface="微软雅黑" charset="0"/>
              </a:rPr>
              <a:t>其他</a:t>
            </a:r>
            <a:endParaRPr lang="en-US" altLang="zh-CN" sz="2000" b="1" dirty="0">
              <a:solidFill>
                <a:schemeClr val="bg1"/>
              </a:solidFill>
              <a:ea typeface="微软雅黑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8850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722847" y="1729469"/>
            <a:ext cx="1901483" cy="37702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23900" b="1" dirty="0" smtClean="0">
                <a:solidFill>
                  <a:schemeClr val="bg1"/>
                </a:solidFill>
              </a:rPr>
              <a:t>4</a:t>
            </a:r>
            <a:endParaRPr kumimoji="1" lang="zh-CN" altLang="en-US" sz="23900" b="1" dirty="0">
              <a:solidFill>
                <a:schemeClr val="bg1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156459" y="1864936"/>
            <a:ext cx="10342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2800" smtClean="0">
                <a:solidFill>
                  <a:schemeClr val="bg1"/>
                </a:solidFill>
              </a:rPr>
              <a:t>PART</a:t>
            </a:r>
            <a:endParaRPr kumimoji="1"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242648" y="2922413"/>
            <a:ext cx="187743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6600" b="1" dirty="0" smtClean="0">
                <a:solidFill>
                  <a:schemeClr val="accent4">
                    <a:alpha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特色</a:t>
            </a:r>
            <a:endParaRPr kumimoji="1" lang="zh-CN" altLang="en-US" sz="6600" b="1" dirty="0">
              <a:solidFill>
                <a:schemeClr val="accent4">
                  <a:alpha val="50000"/>
                </a:schemeClr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949345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 smtClean="0"/>
              <a:t>特色</a:t>
            </a:r>
            <a:endParaRPr kumimoji="1" lang="zh-CN" altLang="en-US" dirty="0"/>
          </a:p>
        </p:txBody>
      </p:sp>
      <p:grpSp>
        <p:nvGrpSpPr>
          <p:cNvPr id="59" name="组 58"/>
          <p:cNvGrpSpPr/>
          <p:nvPr/>
        </p:nvGrpSpPr>
        <p:grpSpPr>
          <a:xfrm>
            <a:off x="1713834" y="1499661"/>
            <a:ext cx="3898111" cy="1704425"/>
            <a:chOff x="1713834" y="1499661"/>
            <a:chExt cx="3898111" cy="1704425"/>
          </a:xfrm>
        </p:grpSpPr>
        <p:sp>
          <p:nvSpPr>
            <p:cNvPr id="16" name="矩形 15"/>
            <p:cNvSpPr/>
            <p:nvPr/>
          </p:nvSpPr>
          <p:spPr>
            <a:xfrm>
              <a:off x="1713834" y="1499661"/>
              <a:ext cx="3898111" cy="170442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7" name="矩形 16"/>
            <p:cNvSpPr/>
            <p:nvPr/>
          </p:nvSpPr>
          <p:spPr>
            <a:xfrm>
              <a:off x="1713834" y="1499661"/>
              <a:ext cx="1007038" cy="1704425"/>
            </a:xfrm>
            <a:prstGeom prst="rect">
              <a:avLst/>
            </a:prstGeom>
            <a:solidFill>
              <a:schemeClr val="accent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19" name="文本框 8"/>
          <p:cNvSpPr txBox="1"/>
          <p:nvPr/>
        </p:nvSpPr>
        <p:spPr>
          <a:xfrm>
            <a:off x="2975658" y="2113459"/>
            <a:ext cx="2381500" cy="5490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3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通过共同的爱好，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聚集志同道合的猫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奴们。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2975658" y="1661027"/>
            <a:ext cx="2381500" cy="416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585">
              <a:lnSpc>
                <a:spcPct val="130000"/>
              </a:lnSpc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" charset="0"/>
              </a:rPr>
              <a:t>一站式兴趣平台</a:t>
            </a:r>
            <a:endParaRPr lang="en-US" altLang="zh-CN" b="1" dirty="0">
              <a:solidFill>
                <a:schemeClr val="tx1">
                  <a:lumMod val="75000"/>
                  <a:lumOff val="25000"/>
                </a:schemeClr>
              </a:solidFill>
              <a:ea typeface="微软雅黑" charset="0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745909" y="1690153"/>
            <a:ext cx="942886" cy="132343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kumimoji="1" lang="en-US" altLang="zh-CN" sz="8000" b="1" dirty="0" smtClean="0">
                <a:solidFill>
                  <a:schemeClr val="bg1"/>
                </a:solidFill>
              </a:rPr>
              <a:t>A</a:t>
            </a:r>
            <a:endParaRPr kumimoji="1" lang="zh-CN" altLang="en-US" sz="8000" b="1" dirty="0">
              <a:solidFill>
                <a:schemeClr val="bg1"/>
              </a:solidFill>
            </a:endParaRPr>
          </a:p>
        </p:txBody>
      </p:sp>
      <p:grpSp>
        <p:nvGrpSpPr>
          <p:cNvPr id="60" name="组 59"/>
          <p:cNvGrpSpPr/>
          <p:nvPr/>
        </p:nvGrpSpPr>
        <p:grpSpPr>
          <a:xfrm>
            <a:off x="6195587" y="1499661"/>
            <a:ext cx="3898111" cy="1704425"/>
            <a:chOff x="6195587" y="1499661"/>
            <a:chExt cx="3898111" cy="1704425"/>
          </a:xfrm>
        </p:grpSpPr>
        <p:sp>
          <p:nvSpPr>
            <p:cNvPr id="31" name="矩形 30"/>
            <p:cNvSpPr/>
            <p:nvPr/>
          </p:nvSpPr>
          <p:spPr>
            <a:xfrm flipH="1">
              <a:off x="6195587" y="1499661"/>
              <a:ext cx="3898111" cy="170442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2" name="矩形 31"/>
            <p:cNvSpPr/>
            <p:nvPr/>
          </p:nvSpPr>
          <p:spPr>
            <a:xfrm flipH="1">
              <a:off x="9086660" y="1499661"/>
              <a:ext cx="1007038" cy="1704425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29" name="文本框 8"/>
          <p:cNvSpPr txBox="1"/>
          <p:nvPr/>
        </p:nvSpPr>
        <p:spPr>
          <a:xfrm flipH="1">
            <a:off x="6450374" y="2113459"/>
            <a:ext cx="2381500" cy="5490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3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在非私密圈子里，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与全社区分享感受、观点与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知识。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30" name="矩形 29"/>
          <p:cNvSpPr/>
          <p:nvPr/>
        </p:nvSpPr>
        <p:spPr>
          <a:xfrm flipH="1">
            <a:off x="6450374" y="1661027"/>
            <a:ext cx="2381500" cy="416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585">
              <a:lnSpc>
                <a:spcPct val="130000"/>
              </a:lnSpc>
            </a:pPr>
            <a:r>
              <a:rPr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微软雅黑" charset="0"/>
              </a:rPr>
              <a:t>非私密社交</a:t>
            </a:r>
            <a:endParaRPr lang="en-US" altLang="zh-CN" b="1" dirty="0">
              <a:solidFill>
                <a:schemeClr val="tx1">
                  <a:lumMod val="75000"/>
                  <a:lumOff val="25000"/>
                </a:schemeClr>
              </a:solidFill>
              <a:ea typeface="微软雅黑" charset="0"/>
            </a:endParaRPr>
          </a:p>
        </p:txBody>
      </p:sp>
      <p:sp>
        <p:nvSpPr>
          <p:cNvPr id="27" name="文本框 26"/>
          <p:cNvSpPr txBox="1"/>
          <p:nvPr/>
        </p:nvSpPr>
        <p:spPr>
          <a:xfrm flipH="1">
            <a:off x="9200490" y="1690153"/>
            <a:ext cx="779380" cy="132343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kumimoji="1" lang="en-US" altLang="zh-CN" sz="8000" b="1" dirty="0" smtClean="0">
                <a:solidFill>
                  <a:schemeClr val="bg1"/>
                </a:solidFill>
              </a:rPr>
              <a:t>B</a:t>
            </a:r>
            <a:endParaRPr kumimoji="1" lang="zh-CN" altLang="en-US" sz="8000" b="1" dirty="0">
              <a:solidFill>
                <a:schemeClr val="bg1"/>
              </a:solidFill>
            </a:endParaRPr>
          </a:p>
        </p:txBody>
      </p:sp>
      <p:grpSp>
        <p:nvGrpSpPr>
          <p:cNvPr id="49" name="组 48"/>
          <p:cNvGrpSpPr/>
          <p:nvPr/>
        </p:nvGrpSpPr>
        <p:grpSpPr>
          <a:xfrm flipV="1">
            <a:off x="1713834" y="3712975"/>
            <a:ext cx="3898111" cy="1704425"/>
            <a:chOff x="815671" y="1618373"/>
            <a:chExt cx="4154756" cy="1743090"/>
          </a:xfrm>
        </p:grpSpPr>
        <p:sp>
          <p:nvSpPr>
            <p:cNvPr id="52" name="矩形 51"/>
            <p:cNvSpPr/>
            <p:nvPr/>
          </p:nvSpPr>
          <p:spPr>
            <a:xfrm>
              <a:off x="815671" y="1618373"/>
              <a:ext cx="4154756" cy="174309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53" name="矩形 52"/>
            <p:cNvSpPr/>
            <p:nvPr/>
          </p:nvSpPr>
          <p:spPr>
            <a:xfrm>
              <a:off x="815671" y="1618373"/>
              <a:ext cx="1073340" cy="1743090"/>
            </a:xfrm>
            <a:prstGeom prst="rect">
              <a:avLst/>
            </a:prstGeom>
            <a:solidFill>
              <a:schemeClr val="accent4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50" name="文本框 8"/>
          <p:cNvSpPr txBox="1"/>
          <p:nvPr/>
        </p:nvSpPr>
        <p:spPr>
          <a:xfrm>
            <a:off x="2975658" y="3911050"/>
            <a:ext cx="2381500" cy="5490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3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符合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直觉的交互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设计，让使用本身成为一种乐趣。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2975658" y="4803602"/>
            <a:ext cx="2381500" cy="416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585">
              <a:lnSpc>
                <a:spcPct val="130000"/>
              </a:lnSpc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" charset="0"/>
              </a:rPr>
              <a:t>友好的用户体验</a:t>
            </a:r>
            <a:endParaRPr lang="en-US" altLang="zh-CN" b="1" dirty="0">
              <a:solidFill>
                <a:schemeClr val="tx1">
                  <a:lumMod val="75000"/>
                  <a:lumOff val="25000"/>
                </a:schemeClr>
              </a:solidFill>
              <a:ea typeface="微软雅黑" charset="0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1725070" y="3903469"/>
            <a:ext cx="984565" cy="132343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kumimoji="1" lang="en-US" altLang="zh-CN" sz="8000" b="1" dirty="0" smtClean="0">
                <a:solidFill>
                  <a:schemeClr val="bg1"/>
                </a:solidFill>
              </a:rPr>
              <a:t>C</a:t>
            </a:r>
            <a:endParaRPr kumimoji="1" lang="zh-CN" altLang="en-US" sz="8000" b="1" dirty="0">
              <a:solidFill>
                <a:schemeClr val="bg1"/>
              </a:solidFill>
            </a:endParaRPr>
          </a:p>
        </p:txBody>
      </p:sp>
      <p:grpSp>
        <p:nvGrpSpPr>
          <p:cNvPr id="41" name="组 40"/>
          <p:cNvGrpSpPr/>
          <p:nvPr/>
        </p:nvGrpSpPr>
        <p:grpSpPr>
          <a:xfrm flipH="1" flipV="1">
            <a:off x="6195587" y="3712975"/>
            <a:ext cx="3898111" cy="1704425"/>
            <a:chOff x="815671" y="1618373"/>
            <a:chExt cx="4154756" cy="1743090"/>
          </a:xfrm>
        </p:grpSpPr>
        <p:sp>
          <p:nvSpPr>
            <p:cNvPr id="44" name="矩形 43"/>
            <p:cNvSpPr/>
            <p:nvPr/>
          </p:nvSpPr>
          <p:spPr>
            <a:xfrm>
              <a:off x="815671" y="1618373"/>
              <a:ext cx="4154756" cy="174309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5" name="矩形 44"/>
            <p:cNvSpPr/>
            <p:nvPr/>
          </p:nvSpPr>
          <p:spPr>
            <a:xfrm>
              <a:off x="815671" y="1618373"/>
              <a:ext cx="1073340" cy="1743090"/>
            </a:xfrm>
            <a:prstGeom prst="rect">
              <a:avLst/>
            </a:prstGeom>
            <a:solidFill>
              <a:schemeClr val="accent2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42" name="文本框 41"/>
          <p:cNvSpPr txBox="1"/>
          <p:nvPr/>
        </p:nvSpPr>
        <p:spPr>
          <a:xfrm flipH="1">
            <a:off x="6450374" y="3911050"/>
            <a:ext cx="2381500" cy="5490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作为垂直领域产品，为未来商业化运作打下良好的精准营销基础。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43" name="矩形 42"/>
          <p:cNvSpPr/>
          <p:nvPr/>
        </p:nvSpPr>
        <p:spPr>
          <a:xfrm flipH="1">
            <a:off x="6450374" y="4803602"/>
            <a:ext cx="2381500" cy="4524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585">
              <a:lnSpc>
                <a:spcPct val="130000"/>
              </a:lnSpc>
            </a:pPr>
            <a:r>
              <a:rPr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微软雅黑" charset="0"/>
              </a:rPr>
              <a:t>垂直领域 精准营销</a:t>
            </a:r>
            <a:endParaRPr lang="en-US" altLang="zh-CN" b="1" dirty="0">
              <a:solidFill>
                <a:schemeClr val="tx1">
                  <a:lumMod val="75000"/>
                  <a:lumOff val="25000"/>
                </a:schemeClr>
              </a:solidFill>
              <a:ea typeface="微软雅黑" charset="0"/>
            </a:endParaRPr>
          </a:p>
        </p:txBody>
      </p:sp>
      <p:sp>
        <p:nvSpPr>
          <p:cNvPr id="40" name="文本框 39"/>
          <p:cNvSpPr txBox="1"/>
          <p:nvPr/>
        </p:nvSpPr>
        <p:spPr>
          <a:xfrm flipH="1">
            <a:off x="9138775" y="3903469"/>
            <a:ext cx="902811" cy="132343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kumimoji="1" lang="en-US" altLang="zh-CN" sz="8000" b="1" dirty="0" smtClean="0">
                <a:solidFill>
                  <a:schemeClr val="bg1"/>
                </a:solidFill>
              </a:rPr>
              <a:t>D</a:t>
            </a:r>
            <a:endParaRPr kumimoji="1" lang="zh-CN" altLang="en-US" sz="8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7770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722847" y="1729469"/>
            <a:ext cx="1901483" cy="37702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23900" b="1" dirty="0" smtClean="0">
                <a:solidFill>
                  <a:schemeClr val="bg1"/>
                </a:solidFill>
              </a:rPr>
              <a:t>5</a:t>
            </a:r>
            <a:endParaRPr kumimoji="1" lang="zh-CN" altLang="en-US" sz="23900" b="1" dirty="0">
              <a:solidFill>
                <a:schemeClr val="bg1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156459" y="1864936"/>
            <a:ext cx="10342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2800" smtClean="0">
                <a:solidFill>
                  <a:schemeClr val="bg1"/>
                </a:solidFill>
              </a:rPr>
              <a:t>PART</a:t>
            </a:r>
            <a:endParaRPr kumimoji="1"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242648" y="2922413"/>
            <a:ext cx="357020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6600" b="1" dirty="0" smtClean="0">
                <a:solidFill>
                  <a:schemeClr val="accent4">
                    <a:alpha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经验教训</a:t>
            </a:r>
            <a:endParaRPr kumimoji="1" lang="zh-CN" altLang="en-US" sz="6600" b="1" dirty="0">
              <a:solidFill>
                <a:schemeClr val="accent4">
                  <a:alpha val="50000"/>
                </a:schemeClr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53776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 smtClean="0"/>
              <a:t>经验教训</a:t>
            </a:r>
            <a:endParaRPr kumimoji="1"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0" y="3744685"/>
            <a:ext cx="12192000" cy="870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任意形状 5"/>
          <p:cNvSpPr/>
          <p:nvPr/>
        </p:nvSpPr>
        <p:spPr>
          <a:xfrm rot="10800000">
            <a:off x="859971" y="1458685"/>
            <a:ext cx="1905001" cy="2656115"/>
          </a:xfrm>
          <a:custGeom>
            <a:avLst/>
            <a:gdLst>
              <a:gd name="connsiteX0" fmla="*/ 952501 w 1905001"/>
              <a:gd name="connsiteY0" fmla="*/ 0 h 2656115"/>
              <a:gd name="connsiteX1" fmla="*/ 1905001 w 1905001"/>
              <a:gd name="connsiteY1" fmla="*/ 420205 h 2656115"/>
              <a:gd name="connsiteX2" fmla="*/ 1905001 w 1905001"/>
              <a:gd name="connsiteY2" fmla="*/ 2656115 h 2656115"/>
              <a:gd name="connsiteX3" fmla="*/ 0 w 1905001"/>
              <a:gd name="connsiteY3" fmla="*/ 2656115 h 2656115"/>
              <a:gd name="connsiteX4" fmla="*/ 0 w 1905001"/>
              <a:gd name="connsiteY4" fmla="*/ 420205 h 2656115"/>
              <a:gd name="connsiteX5" fmla="*/ 952501 w 1905001"/>
              <a:gd name="connsiteY5" fmla="*/ 0 h 2656115"/>
              <a:gd name="connsiteX6" fmla="*/ 952500 w 1905001"/>
              <a:gd name="connsiteY6" fmla="*/ 185058 h 2656115"/>
              <a:gd name="connsiteX7" fmla="*/ 772886 w 1905001"/>
              <a:gd name="connsiteY7" fmla="*/ 364672 h 2656115"/>
              <a:gd name="connsiteX8" fmla="*/ 952500 w 1905001"/>
              <a:gd name="connsiteY8" fmla="*/ 544286 h 2656115"/>
              <a:gd name="connsiteX9" fmla="*/ 1132114 w 1905001"/>
              <a:gd name="connsiteY9" fmla="*/ 364672 h 2656115"/>
              <a:gd name="connsiteX10" fmla="*/ 952500 w 1905001"/>
              <a:gd name="connsiteY10" fmla="*/ 185058 h 2656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905001" h="2656115">
                <a:moveTo>
                  <a:pt x="952501" y="0"/>
                </a:moveTo>
                <a:lnTo>
                  <a:pt x="1905001" y="420205"/>
                </a:lnTo>
                <a:lnTo>
                  <a:pt x="1905001" y="2656115"/>
                </a:lnTo>
                <a:lnTo>
                  <a:pt x="0" y="2656115"/>
                </a:lnTo>
                <a:lnTo>
                  <a:pt x="0" y="420205"/>
                </a:lnTo>
                <a:lnTo>
                  <a:pt x="952501" y="0"/>
                </a:lnTo>
                <a:close/>
                <a:moveTo>
                  <a:pt x="952500" y="185058"/>
                </a:moveTo>
                <a:cubicBezTo>
                  <a:pt x="853302" y="185058"/>
                  <a:pt x="772886" y="265474"/>
                  <a:pt x="772886" y="364672"/>
                </a:cubicBezTo>
                <a:cubicBezTo>
                  <a:pt x="772886" y="463870"/>
                  <a:pt x="853302" y="544286"/>
                  <a:pt x="952500" y="544286"/>
                </a:cubicBezTo>
                <a:cubicBezTo>
                  <a:pt x="1051698" y="544286"/>
                  <a:pt x="1132114" y="463870"/>
                  <a:pt x="1132114" y="364672"/>
                </a:cubicBezTo>
                <a:cubicBezTo>
                  <a:pt x="1132114" y="265474"/>
                  <a:pt x="1051698" y="185058"/>
                  <a:pt x="952500" y="185058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文本框 8"/>
          <p:cNvSpPr txBox="1"/>
          <p:nvPr/>
        </p:nvSpPr>
        <p:spPr>
          <a:xfrm>
            <a:off x="957943" y="2258201"/>
            <a:ext cx="1719944" cy="10291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30000"/>
              </a:lnSpc>
            </a:pPr>
            <a:r>
              <a:rPr lang="zh-CN" altLang="en-US" sz="1200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对于</a:t>
            </a:r>
            <a:r>
              <a:rPr lang="zh-CN" altLang="en-US" sz="12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新技术，花一定时间进行学习、熟悉，往往能让开发效率提高，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事半功倍。</a:t>
            </a:r>
            <a:endParaRPr lang="zh-CN" altLang="en-US" sz="1200" dirty="0">
              <a:solidFill>
                <a:schemeClr val="bg1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957943" y="1805769"/>
            <a:ext cx="1719944" cy="344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09585">
              <a:lnSpc>
                <a:spcPct val="130000"/>
              </a:lnSpc>
            </a:pPr>
            <a:r>
              <a:rPr lang="zh-CN" altLang="en-US" sz="1400" b="1" dirty="0">
                <a:solidFill>
                  <a:schemeClr val="bg1"/>
                </a:solidFill>
                <a:ea typeface="微软雅黑" charset="0"/>
              </a:rPr>
              <a:t>花时间学习新技术</a:t>
            </a:r>
            <a:endParaRPr lang="en-US" altLang="zh-CN" sz="1400" b="1" dirty="0">
              <a:solidFill>
                <a:schemeClr val="bg1"/>
              </a:solidFill>
              <a:ea typeface="微软雅黑" charset="0"/>
            </a:endParaRPr>
          </a:p>
        </p:txBody>
      </p:sp>
      <p:sp>
        <p:nvSpPr>
          <p:cNvPr id="12" name="任意形状 11"/>
          <p:cNvSpPr/>
          <p:nvPr/>
        </p:nvSpPr>
        <p:spPr>
          <a:xfrm>
            <a:off x="2955471" y="3472542"/>
            <a:ext cx="1905001" cy="2656115"/>
          </a:xfrm>
          <a:custGeom>
            <a:avLst/>
            <a:gdLst>
              <a:gd name="connsiteX0" fmla="*/ 952501 w 1905001"/>
              <a:gd name="connsiteY0" fmla="*/ 0 h 2656115"/>
              <a:gd name="connsiteX1" fmla="*/ 1905001 w 1905001"/>
              <a:gd name="connsiteY1" fmla="*/ 420205 h 2656115"/>
              <a:gd name="connsiteX2" fmla="*/ 1905001 w 1905001"/>
              <a:gd name="connsiteY2" fmla="*/ 2656115 h 2656115"/>
              <a:gd name="connsiteX3" fmla="*/ 0 w 1905001"/>
              <a:gd name="connsiteY3" fmla="*/ 2656115 h 2656115"/>
              <a:gd name="connsiteX4" fmla="*/ 0 w 1905001"/>
              <a:gd name="connsiteY4" fmla="*/ 420205 h 2656115"/>
              <a:gd name="connsiteX5" fmla="*/ 952501 w 1905001"/>
              <a:gd name="connsiteY5" fmla="*/ 0 h 2656115"/>
              <a:gd name="connsiteX6" fmla="*/ 952500 w 1905001"/>
              <a:gd name="connsiteY6" fmla="*/ 185058 h 2656115"/>
              <a:gd name="connsiteX7" fmla="*/ 772886 w 1905001"/>
              <a:gd name="connsiteY7" fmla="*/ 364672 h 2656115"/>
              <a:gd name="connsiteX8" fmla="*/ 952500 w 1905001"/>
              <a:gd name="connsiteY8" fmla="*/ 544286 h 2656115"/>
              <a:gd name="connsiteX9" fmla="*/ 1132114 w 1905001"/>
              <a:gd name="connsiteY9" fmla="*/ 364672 h 2656115"/>
              <a:gd name="connsiteX10" fmla="*/ 952500 w 1905001"/>
              <a:gd name="connsiteY10" fmla="*/ 185058 h 2656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905001" h="2656115">
                <a:moveTo>
                  <a:pt x="952501" y="0"/>
                </a:moveTo>
                <a:lnTo>
                  <a:pt x="1905001" y="420205"/>
                </a:lnTo>
                <a:lnTo>
                  <a:pt x="1905001" y="2656115"/>
                </a:lnTo>
                <a:lnTo>
                  <a:pt x="0" y="2656115"/>
                </a:lnTo>
                <a:lnTo>
                  <a:pt x="0" y="420205"/>
                </a:lnTo>
                <a:lnTo>
                  <a:pt x="952501" y="0"/>
                </a:lnTo>
                <a:close/>
                <a:moveTo>
                  <a:pt x="952500" y="185058"/>
                </a:moveTo>
                <a:cubicBezTo>
                  <a:pt x="853302" y="185058"/>
                  <a:pt x="772886" y="265474"/>
                  <a:pt x="772886" y="364672"/>
                </a:cubicBezTo>
                <a:cubicBezTo>
                  <a:pt x="772886" y="463870"/>
                  <a:pt x="853302" y="544286"/>
                  <a:pt x="952500" y="544286"/>
                </a:cubicBezTo>
                <a:cubicBezTo>
                  <a:pt x="1051698" y="544286"/>
                  <a:pt x="1132114" y="463870"/>
                  <a:pt x="1132114" y="364672"/>
                </a:cubicBezTo>
                <a:cubicBezTo>
                  <a:pt x="1132114" y="265474"/>
                  <a:pt x="1051698" y="185058"/>
                  <a:pt x="952500" y="185058"/>
                </a:cubicBezTo>
                <a:close/>
              </a:path>
            </a:pathLst>
          </a:custGeom>
          <a:solidFill>
            <a:schemeClr val="accent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文本框 8"/>
          <p:cNvSpPr txBox="1"/>
          <p:nvPr/>
        </p:nvSpPr>
        <p:spPr>
          <a:xfrm>
            <a:off x="3042556" y="4788994"/>
            <a:ext cx="1719944" cy="1269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30000"/>
              </a:lnSpc>
            </a:pPr>
            <a:r>
              <a:rPr lang="zh-CN" altLang="en-US" sz="1200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选用</a:t>
            </a:r>
            <a:r>
              <a:rPr lang="zh-CN" altLang="en-US" sz="12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现有的优秀框架、类库和工具辅助开发工作，能有效地减少工作量，并提升代码的可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维护性。</a:t>
            </a:r>
            <a:endParaRPr lang="zh-CN" altLang="en-US" sz="1200" dirty="0">
              <a:solidFill>
                <a:schemeClr val="bg1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042556" y="4336562"/>
            <a:ext cx="1719944" cy="344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09585">
              <a:lnSpc>
                <a:spcPct val="130000"/>
              </a:lnSpc>
            </a:pPr>
            <a:r>
              <a:rPr lang="zh-CN" altLang="en-US" sz="1400" b="1" dirty="0">
                <a:solidFill>
                  <a:schemeClr val="bg1"/>
                </a:solidFill>
                <a:ea typeface="微软雅黑" charset="0"/>
              </a:rPr>
              <a:t>避免重复</a:t>
            </a:r>
            <a:r>
              <a:rPr lang="zh-CN" altLang="en-US" sz="1400" b="1" dirty="0" smtClean="0">
                <a:solidFill>
                  <a:schemeClr val="bg1"/>
                </a:solidFill>
                <a:ea typeface="微软雅黑" charset="0"/>
              </a:rPr>
              <a:t>造轮子</a:t>
            </a:r>
            <a:endParaRPr lang="en-US" altLang="zh-CN" sz="1400" b="1" dirty="0">
              <a:solidFill>
                <a:schemeClr val="bg1"/>
              </a:solidFill>
              <a:ea typeface="微软雅黑" charset="0"/>
            </a:endParaRPr>
          </a:p>
        </p:txBody>
      </p:sp>
      <p:sp>
        <p:nvSpPr>
          <p:cNvPr id="18" name="任意形状 17"/>
          <p:cNvSpPr/>
          <p:nvPr/>
        </p:nvSpPr>
        <p:spPr>
          <a:xfrm rot="10800000">
            <a:off x="5050971" y="1458685"/>
            <a:ext cx="1905001" cy="2656115"/>
          </a:xfrm>
          <a:custGeom>
            <a:avLst/>
            <a:gdLst>
              <a:gd name="connsiteX0" fmla="*/ 952501 w 1905001"/>
              <a:gd name="connsiteY0" fmla="*/ 0 h 2656115"/>
              <a:gd name="connsiteX1" fmla="*/ 1905001 w 1905001"/>
              <a:gd name="connsiteY1" fmla="*/ 420205 h 2656115"/>
              <a:gd name="connsiteX2" fmla="*/ 1905001 w 1905001"/>
              <a:gd name="connsiteY2" fmla="*/ 2656115 h 2656115"/>
              <a:gd name="connsiteX3" fmla="*/ 0 w 1905001"/>
              <a:gd name="connsiteY3" fmla="*/ 2656115 h 2656115"/>
              <a:gd name="connsiteX4" fmla="*/ 0 w 1905001"/>
              <a:gd name="connsiteY4" fmla="*/ 420205 h 2656115"/>
              <a:gd name="connsiteX5" fmla="*/ 952501 w 1905001"/>
              <a:gd name="connsiteY5" fmla="*/ 0 h 2656115"/>
              <a:gd name="connsiteX6" fmla="*/ 952500 w 1905001"/>
              <a:gd name="connsiteY6" fmla="*/ 185058 h 2656115"/>
              <a:gd name="connsiteX7" fmla="*/ 772886 w 1905001"/>
              <a:gd name="connsiteY7" fmla="*/ 364672 h 2656115"/>
              <a:gd name="connsiteX8" fmla="*/ 952500 w 1905001"/>
              <a:gd name="connsiteY8" fmla="*/ 544286 h 2656115"/>
              <a:gd name="connsiteX9" fmla="*/ 1132114 w 1905001"/>
              <a:gd name="connsiteY9" fmla="*/ 364672 h 2656115"/>
              <a:gd name="connsiteX10" fmla="*/ 952500 w 1905001"/>
              <a:gd name="connsiteY10" fmla="*/ 185058 h 2656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905001" h="2656115">
                <a:moveTo>
                  <a:pt x="952501" y="0"/>
                </a:moveTo>
                <a:lnTo>
                  <a:pt x="1905001" y="420205"/>
                </a:lnTo>
                <a:lnTo>
                  <a:pt x="1905001" y="2656115"/>
                </a:lnTo>
                <a:lnTo>
                  <a:pt x="0" y="2656115"/>
                </a:lnTo>
                <a:lnTo>
                  <a:pt x="0" y="420205"/>
                </a:lnTo>
                <a:lnTo>
                  <a:pt x="952501" y="0"/>
                </a:lnTo>
                <a:close/>
                <a:moveTo>
                  <a:pt x="952500" y="185058"/>
                </a:moveTo>
                <a:cubicBezTo>
                  <a:pt x="853302" y="185058"/>
                  <a:pt x="772886" y="265474"/>
                  <a:pt x="772886" y="364672"/>
                </a:cubicBezTo>
                <a:cubicBezTo>
                  <a:pt x="772886" y="463870"/>
                  <a:pt x="853302" y="544286"/>
                  <a:pt x="952500" y="544286"/>
                </a:cubicBezTo>
                <a:cubicBezTo>
                  <a:pt x="1051698" y="544286"/>
                  <a:pt x="1132114" y="463870"/>
                  <a:pt x="1132114" y="364672"/>
                </a:cubicBezTo>
                <a:cubicBezTo>
                  <a:pt x="1132114" y="265474"/>
                  <a:pt x="1051698" y="185058"/>
                  <a:pt x="952500" y="185058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文本框 8"/>
          <p:cNvSpPr txBox="1"/>
          <p:nvPr/>
        </p:nvSpPr>
        <p:spPr>
          <a:xfrm>
            <a:off x="5148943" y="2258201"/>
            <a:ext cx="1719944" cy="10291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30000"/>
              </a:lnSpc>
            </a:pPr>
            <a:r>
              <a:rPr lang="zh-CN" altLang="en-US" sz="1200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对</a:t>
            </a:r>
            <a:r>
              <a:rPr lang="zh-CN" altLang="en-US" sz="12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同一个问题常有多种解决方案，应该考虑比较后进行决定，避免以后改变方案带来的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返工。</a:t>
            </a:r>
            <a:endParaRPr lang="zh-CN" altLang="en-US" sz="1200" dirty="0">
              <a:solidFill>
                <a:schemeClr val="bg1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5148943" y="1805769"/>
            <a:ext cx="1719944" cy="344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09585">
              <a:lnSpc>
                <a:spcPct val="130000"/>
              </a:lnSpc>
            </a:pPr>
            <a:r>
              <a:rPr lang="zh-CN" altLang="en-US" sz="1400" b="1" dirty="0">
                <a:solidFill>
                  <a:schemeClr val="bg1"/>
                </a:solidFill>
                <a:ea typeface="微软雅黑" charset="0"/>
              </a:rPr>
              <a:t>考虑多种</a:t>
            </a:r>
            <a:r>
              <a:rPr lang="zh-CN" altLang="en-US" sz="1400" b="1" dirty="0" smtClean="0">
                <a:solidFill>
                  <a:schemeClr val="bg1"/>
                </a:solidFill>
                <a:ea typeface="微软雅黑" charset="0"/>
              </a:rPr>
              <a:t>方案</a:t>
            </a:r>
            <a:endParaRPr lang="en-US" altLang="zh-CN" sz="1400" b="1" dirty="0">
              <a:solidFill>
                <a:schemeClr val="bg1"/>
              </a:solidFill>
              <a:ea typeface="微软雅黑" charset="0"/>
            </a:endParaRPr>
          </a:p>
        </p:txBody>
      </p:sp>
      <p:sp>
        <p:nvSpPr>
          <p:cNvPr id="22" name="任意形状 21"/>
          <p:cNvSpPr/>
          <p:nvPr/>
        </p:nvSpPr>
        <p:spPr>
          <a:xfrm>
            <a:off x="7146471" y="3472542"/>
            <a:ext cx="1905001" cy="2656115"/>
          </a:xfrm>
          <a:custGeom>
            <a:avLst/>
            <a:gdLst>
              <a:gd name="connsiteX0" fmla="*/ 952501 w 1905001"/>
              <a:gd name="connsiteY0" fmla="*/ 0 h 2656115"/>
              <a:gd name="connsiteX1" fmla="*/ 1905001 w 1905001"/>
              <a:gd name="connsiteY1" fmla="*/ 420205 h 2656115"/>
              <a:gd name="connsiteX2" fmla="*/ 1905001 w 1905001"/>
              <a:gd name="connsiteY2" fmla="*/ 2656115 h 2656115"/>
              <a:gd name="connsiteX3" fmla="*/ 0 w 1905001"/>
              <a:gd name="connsiteY3" fmla="*/ 2656115 h 2656115"/>
              <a:gd name="connsiteX4" fmla="*/ 0 w 1905001"/>
              <a:gd name="connsiteY4" fmla="*/ 420205 h 2656115"/>
              <a:gd name="connsiteX5" fmla="*/ 952501 w 1905001"/>
              <a:gd name="connsiteY5" fmla="*/ 0 h 2656115"/>
              <a:gd name="connsiteX6" fmla="*/ 952500 w 1905001"/>
              <a:gd name="connsiteY6" fmla="*/ 185058 h 2656115"/>
              <a:gd name="connsiteX7" fmla="*/ 772886 w 1905001"/>
              <a:gd name="connsiteY7" fmla="*/ 364672 h 2656115"/>
              <a:gd name="connsiteX8" fmla="*/ 952500 w 1905001"/>
              <a:gd name="connsiteY8" fmla="*/ 544286 h 2656115"/>
              <a:gd name="connsiteX9" fmla="*/ 1132114 w 1905001"/>
              <a:gd name="connsiteY9" fmla="*/ 364672 h 2656115"/>
              <a:gd name="connsiteX10" fmla="*/ 952500 w 1905001"/>
              <a:gd name="connsiteY10" fmla="*/ 185058 h 2656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905001" h="2656115">
                <a:moveTo>
                  <a:pt x="952501" y="0"/>
                </a:moveTo>
                <a:lnTo>
                  <a:pt x="1905001" y="420205"/>
                </a:lnTo>
                <a:lnTo>
                  <a:pt x="1905001" y="2656115"/>
                </a:lnTo>
                <a:lnTo>
                  <a:pt x="0" y="2656115"/>
                </a:lnTo>
                <a:lnTo>
                  <a:pt x="0" y="420205"/>
                </a:lnTo>
                <a:lnTo>
                  <a:pt x="952501" y="0"/>
                </a:lnTo>
                <a:close/>
                <a:moveTo>
                  <a:pt x="952500" y="185058"/>
                </a:moveTo>
                <a:cubicBezTo>
                  <a:pt x="853302" y="185058"/>
                  <a:pt x="772886" y="265474"/>
                  <a:pt x="772886" y="364672"/>
                </a:cubicBezTo>
                <a:cubicBezTo>
                  <a:pt x="772886" y="463870"/>
                  <a:pt x="853302" y="544286"/>
                  <a:pt x="952500" y="544286"/>
                </a:cubicBezTo>
                <a:cubicBezTo>
                  <a:pt x="1051698" y="544286"/>
                  <a:pt x="1132114" y="463870"/>
                  <a:pt x="1132114" y="364672"/>
                </a:cubicBezTo>
                <a:cubicBezTo>
                  <a:pt x="1132114" y="265474"/>
                  <a:pt x="1051698" y="185058"/>
                  <a:pt x="952500" y="185058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文本框 8"/>
          <p:cNvSpPr txBox="1"/>
          <p:nvPr/>
        </p:nvSpPr>
        <p:spPr>
          <a:xfrm>
            <a:off x="7233556" y="4788994"/>
            <a:ext cx="1719944" cy="10291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30000"/>
              </a:lnSpc>
            </a:pPr>
            <a:r>
              <a:rPr lang="zh-CN" altLang="en-US" sz="1200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对于</a:t>
            </a:r>
            <a:r>
              <a:rPr lang="zh-CN" altLang="en-US" sz="12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需要较长时间审核的账号等开发需要的凭证，应当尽早着手准备，避免影响开发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进度。</a:t>
            </a:r>
            <a:endParaRPr lang="zh-CN" altLang="en-US" sz="1200" dirty="0">
              <a:solidFill>
                <a:schemeClr val="bg1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7233556" y="4336562"/>
            <a:ext cx="1719944" cy="344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09585">
              <a:lnSpc>
                <a:spcPct val="130000"/>
              </a:lnSpc>
            </a:pPr>
            <a:r>
              <a:rPr lang="zh-CN" altLang="en-US" sz="1400" b="1" dirty="0">
                <a:solidFill>
                  <a:schemeClr val="bg1"/>
                </a:solidFill>
                <a:ea typeface="微软雅黑" charset="0"/>
              </a:rPr>
              <a:t>考虑编码</a:t>
            </a:r>
            <a:r>
              <a:rPr lang="zh-CN" altLang="en-US" sz="1400" b="1" dirty="0" smtClean="0">
                <a:solidFill>
                  <a:schemeClr val="bg1"/>
                </a:solidFill>
                <a:ea typeface="微软雅黑" charset="0"/>
              </a:rPr>
              <a:t>之外因素</a:t>
            </a:r>
            <a:endParaRPr lang="en-US" altLang="zh-CN" sz="1400" b="1" dirty="0">
              <a:solidFill>
                <a:schemeClr val="bg1"/>
              </a:solidFill>
              <a:ea typeface="微软雅黑" charset="0"/>
            </a:endParaRPr>
          </a:p>
        </p:txBody>
      </p:sp>
      <p:sp>
        <p:nvSpPr>
          <p:cNvPr id="26" name="任意形状 25"/>
          <p:cNvSpPr/>
          <p:nvPr/>
        </p:nvSpPr>
        <p:spPr>
          <a:xfrm rot="10800000">
            <a:off x="9241970" y="1458685"/>
            <a:ext cx="1905001" cy="2656115"/>
          </a:xfrm>
          <a:custGeom>
            <a:avLst/>
            <a:gdLst>
              <a:gd name="connsiteX0" fmla="*/ 952501 w 1905001"/>
              <a:gd name="connsiteY0" fmla="*/ 0 h 2656115"/>
              <a:gd name="connsiteX1" fmla="*/ 1905001 w 1905001"/>
              <a:gd name="connsiteY1" fmla="*/ 420205 h 2656115"/>
              <a:gd name="connsiteX2" fmla="*/ 1905001 w 1905001"/>
              <a:gd name="connsiteY2" fmla="*/ 2656115 h 2656115"/>
              <a:gd name="connsiteX3" fmla="*/ 0 w 1905001"/>
              <a:gd name="connsiteY3" fmla="*/ 2656115 h 2656115"/>
              <a:gd name="connsiteX4" fmla="*/ 0 w 1905001"/>
              <a:gd name="connsiteY4" fmla="*/ 420205 h 2656115"/>
              <a:gd name="connsiteX5" fmla="*/ 952501 w 1905001"/>
              <a:gd name="connsiteY5" fmla="*/ 0 h 2656115"/>
              <a:gd name="connsiteX6" fmla="*/ 952500 w 1905001"/>
              <a:gd name="connsiteY6" fmla="*/ 185058 h 2656115"/>
              <a:gd name="connsiteX7" fmla="*/ 772886 w 1905001"/>
              <a:gd name="connsiteY7" fmla="*/ 364672 h 2656115"/>
              <a:gd name="connsiteX8" fmla="*/ 952500 w 1905001"/>
              <a:gd name="connsiteY8" fmla="*/ 544286 h 2656115"/>
              <a:gd name="connsiteX9" fmla="*/ 1132114 w 1905001"/>
              <a:gd name="connsiteY9" fmla="*/ 364672 h 2656115"/>
              <a:gd name="connsiteX10" fmla="*/ 952500 w 1905001"/>
              <a:gd name="connsiteY10" fmla="*/ 185058 h 2656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905001" h="2656115">
                <a:moveTo>
                  <a:pt x="952501" y="0"/>
                </a:moveTo>
                <a:lnTo>
                  <a:pt x="1905001" y="420205"/>
                </a:lnTo>
                <a:lnTo>
                  <a:pt x="1905001" y="2656115"/>
                </a:lnTo>
                <a:lnTo>
                  <a:pt x="0" y="2656115"/>
                </a:lnTo>
                <a:lnTo>
                  <a:pt x="0" y="420205"/>
                </a:lnTo>
                <a:lnTo>
                  <a:pt x="952501" y="0"/>
                </a:lnTo>
                <a:close/>
                <a:moveTo>
                  <a:pt x="952500" y="185058"/>
                </a:moveTo>
                <a:cubicBezTo>
                  <a:pt x="853302" y="185058"/>
                  <a:pt x="772886" y="265474"/>
                  <a:pt x="772886" y="364672"/>
                </a:cubicBezTo>
                <a:cubicBezTo>
                  <a:pt x="772886" y="463870"/>
                  <a:pt x="853302" y="544286"/>
                  <a:pt x="952500" y="544286"/>
                </a:cubicBezTo>
                <a:cubicBezTo>
                  <a:pt x="1051698" y="544286"/>
                  <a:pt x="1132114" y="463870"/>
                  <a:pt x="1132114" y="364672"/>
                </a:cubicBezTo>
                <a:cubicBezTo>
                  <a:pt x="1132114" y="265474"/>
                  <a:pt x="1051698" y="185058"/>
                  <a:pt x="952500" y="18505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7" name="文本框 8"/>
          <p:cNvSpPr txBox="1"/>
          <p:nvPr/>
        </p:nvSpPr>
        <p:spPr>
          <a:xfrm>
            <a:off x="9339942" y="2258201"/>
            <a:ext cx="1719944" cy="1269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30000"/>
              </a:lnSpc>
            </a:pPr>
            <a:r>
              <a:rPr lang="zh-CN" altLang="en-US" sz="1200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应</a:t>
            </a:r>
            <a:r>
              <a:rPr lang="zh-CN" altLang="en-US" sz="12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将系统的测试任务安排在整个项目周期中，完成部分功能后便进行相应测试，做到测试驱动的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开发。</a:t>
            </a:r>
            <a:endParaRPr lang="zh-CN" altLang="en-US" sz="1200" dirty="0">
              <a:solidFill>
                <a:schemeClr val="bg1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9339942" y="1805769"/>
            <a:ext cx="1719944" cy="344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09585">
              <a:lnSpc>
                <a:spcPct val="130000"/>
              </a:lnSpc>
            </a:pPr>
            <a:r>
              <a:rPr lang="zh-CN" altLang="en-US" sz="1400" b="1" dirty="0" smtClean="0">
                <a:solidFill>
                  <a:schemeClr val="bg1"/>
                </a:solidFill>
                <a:ea typeface="微软雅黑" charset="0"/>
              </a:rPr>
              <a:t>及时测试</a:t>
            </a:r>
            <a:endParaRPr lang="en-US" altLang="zh-CN" sz="1400" b="1" dirty="0">
              <a:solidFill>
                <a:schemeClr val="bg1"/>
              </a:solidFill>
              <a:ea typeface="微软雅黑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8140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140306" y="1294892"/>
            <a:ext cx="391139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4400" b="1" dirty="0" smtClean="0">
                <a:solidFill>
                  <a:schemeClr val="accent1"/>
                </a:solidFill>
                <a:latin typeface="Microsoft YaHei" charset="0"/>
                <a:ea typeface="Microsoft YaHei" charset="0"/>
                <a:cs typeface="Microsoft YaHei" charset="0"/>
              </a:rPr>
              <a:t>THANK</a:t>
            </a:r>
            <a:r>
              <a:rPr kumimoji="1" lang="zh-CN" altLang="en-US" sz="4400" b="1" dirty="0" smtClean="0">
                <a:solidFill>
                  <a:schemeClr val="accent1"/>
                </a:solidFill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kumimoji="1" lang="en-US" altLang="zh-CN" sz="4400" b="1" dirty="0" smtClean="0">
                <a:solidFill>
                  <a:schemeClr val="accent1"/>
                </a:solidFill>
                <a:latin typeface="Microsoft YaHei" charset="0"/>
                <a:ea typeface="Microsoft YaHei" charset="0"/>
                <a:cs typeface="Microsoft YaHei" charset="0"/>
              </a:rPr>
              <a:t>YOU!</a:t>
            </a:r>
            <a:endParaRPr kumimoji="1" lang="zh-CN" altLang="en-US" sz="4400" b="1" dirty="0">
              <a:solidFill>
                <a:schemeClr val="accent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054417" y="2227489"/>
            <a:ext cx="4083170" cy="1107996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6600" b="1" spc="10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感谢聆听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3669696" y="3437085"/>
            <a:ext cx="48526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2800" b="1" dirty="0">
                <a:solidFill>
                  <a:schemeClr val="accent1"/>
                </a:solidFill>
                <a:latin typeface="Microsoft YaHei" charset="0"/>
                <a:ea typeface="Microsoft YaHei" charset="0"/>
                <a:cs typeface="Microsoft YaHei" charset="0"/>
              </a:rPr>
              <a:t>以猫为主题的富媒体分享社区</a:t>
            </a:r>
          </a:p>
        </p:txBody>
      </p:sp>
      <p:sp>
        <p:nvSpPr>
          <p:cNvPr id="6" name="文本框 8"/>
          <p:cNvSpPr txBox="1"/>
          <p:nvPr/>
        </p:nvSpPr>
        <p:spPr>
          <a:xfrm>
            <a:off x="4448899" y="4178020"/>
            <a:ext cx="3294202" cy="418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zh-CN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charset="0"/>
                <a:ea typeface="微软雅黑" charset="0"/>
              </a:rPr>
              <a:t>“喵喵喵的伙伴”小组</a:t>
            </a:r>
            <a:endParaRPr lang="zh-CN" altLang="en-US" sz="16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charset="0"/>
              <a:ea typeface="微软雅黑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3299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272694" y="3642936"/>
            <a:ext cx="277351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4000" dirty="0">
                <a:solidFill>
                  <a:schemeClr val="bg1"/>
                </a:solidFill>
              </a:rPr>
              <a:t>CONTENTS</a:t>
            </a:r>
            <a:endParaRPr kumimoji="1" lang="zh-CN" altLang="en-US" sz="4000" dirty="0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327459" y="1311674"/>
            <a:ext cx="2084225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867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微软雅黑" charset="0"/>
              </a:rPr>
              <a:t>关于产品／</a:t>
            </a:r>
            <a:r>
              <a:rPr kumimoji="1" lang="en-US" altLang="zh-CN" sz="1867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微软雅黑" charset="0"/>
              </a:rPr>
              <a:t>About</a:t>
            </a:r>
            <a:endParaRPr kumimoji="1" lang="zh-CN" altLang="en-US" sz="1867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微软雅黑" charset="0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5532523" y="1187103"/>
            <a:ext cx="639372" cy="639372"/>
          </a:xfrm>
          <a:prstGeom prst="ellipse">
            <a:avLst/>
          </a:prstGeom>
          <a:solidFill>
            <a:schemeClr val="accent4"/>
          </a:solidFill>
          <a:ln w="28575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32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/>
                <a:ea typeface="微软雅黑" charset="0"/>
                <a:cs typeface=""/>
              </a:rPr>
              <a:t>1</a:t>
            </a:r>
            <a:endParaRPr kumimoji="1" lang="zh-CN" altLang="en-US" sz="32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/>
              <a:ea typeface="微软雅黑" charset="0"/>
              <a:cs typeface="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327459" y="2196875"/>
            <a:ext cx="1689886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867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微软雅黑" charset="0"/>
              </a:rPr>
              <a:t>设计／</a:t>
            </a:r>
            <a:r>
              <a:rPr kumimoji="1" lang="en-US" altLang="zh-CN" sz="1867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微软雅黑" charset="0"/>
              </a:rPr>
              <a:t>Design</a:t>
            </a:r>
            <a:endParaRPr kumimoji="1" lang="zh-CN" altLang="en-US" sz="1867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微软雅黑" charset="0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5532523" y="2072306"/>
            <a:ext cx="639372" cy="639372"/>
          </a:xfrm>
          <a:prstGeom prst="ellipse">
            <a:avLst/>
          </a:prstGeom>
          <a:solidFill>
            <a:schemeClr val="accent4"/>
          </a:solidFill>
          <a:ln w="28575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32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/>
                <a:ea typeface="微软雅黑" charset="0"/>
                <a:cs typeface=""/>
              </a:rPr>
              <a:t>2</a:t>
            </a:r>
            <a:endParaRPr kumimoji="1" lang="zh-CN" altLang="en-US" sz="32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/>
              <a:ea typeface="微软雅黑" charset="0"/>
              <a:cs typeface="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327459" y="3115358"/>
            <a:ext cx="3249608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867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微软雅黑" charset="0"/>
              </a:rPr>
              <a:t>关键技术／</a:t>
            </a:r>
            <a:r>
              <a:rPr kumimoji="1" lang="en-US" altLang="zh-CN" sz="1867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微软雅黑" charset="0"/>
              </a:rPr>
              <a:t>Key</a:t>
            </a:r>
            <a:r>
              <a:rPr kumimoji="1" lang="zh-CN" altLang="en-US" sz="1867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微软雅黑" charset="0"/>
              </a:rPr>
              <a:t> </a:t>
            </a:r>
            <a:r>
              <a:rPr kumimoji="1" lang="en-US" altLang="zh-CN" sz="1867" b="1" kern="0" dirty="0" smtClean="0">
                <a:solidFill>
                  <a:srgbClr val="FFFFFF"/>
                </a:solidFill>
                <a:ea typeface="微软雅黑" charset="0"/>
              </a:rPr>
              <a:t>Technology</a:t>
            </a:r>
          </a:p>
        </p:txBody>
      </p:sp>
      <p:sp>
        <p:nvSpPr>
          <p:cNvPr id="11" name="椭圆 10"/>
          <p:cNvSpPr/>
          <p:nvPr/>
        </p:nvSpPr>
        <p:spPr>
          <a:xfrm>
            <a:off x="5532523" y="2985498"/>
            <a:ext cx="639372" cy="639372"/>
          </a:xfrm>
          <a:prstGeom prst="ellipse">
            <a:avLst/>
          </a:prstGeom>
          <a:solidFill>
            <a:schemeClr val="accent4"/>
          </a:solidFill>
          <a:ln w="28575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32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/>
                <a:ea typeface="微软雅黑" charset="0"/>
                <a:cs typeface=""/>
              </a:rPr>
              <a:t>3</a:t>
            </a:r>
            <a:endParaRPr kumimoji="1" lang="zh-CN" altLang="en-US" sz="32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/>
              <a:ea typeface="微软雅黑" charset="0"/>
              <a:cs typeface="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327459" y="4000557"/>
            <a:ext cx="1882247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867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微软雅黑" charset="0"/>
              </a:rPr>
              <a:t>特色／</a:t>
            </a:r>
            <a:r>
              <a:rPr kumimoji="1" lang="en-US" altLang="zh-CN" sz="1867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微软雅黑" charset="0"/>
              </a:rPr>
              <a:t>Features</a:t>
            </a:r>
            <a:endParaRPr kumimoji="1" lang="zh-CN" altLang="en-US" sz="1867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微软雅黑" charset="0"/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5532523" y="3870699"/>
            <a:ext cx="639372" cy="639372"/>
          </a:xfrm>
          <a:prstGeom prst="ellipse">
            <a:avLst/>
          </a:prstGeom>
          <a:solidFill>
            <a:schemeClr val="accent4"/>
          </a:solidFill>
          <a:ln w="28575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32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/>
                <a:ea typeface="微软雅黑" charset="0"/>
                <a:cs typeface=""/>
              </a:rPr>
              <a:t>4</a:t>
            </a:r>
            <a:endParaRPr kumimoji="1" lang="zh-CN" altLang="en-US" sz="32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/>
              <a:ea typeface="微软雅黑" charset="0"/>
              <a:cs typeface="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6327459" y="4856725"/>
            <a:ext cx="3167855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867" b="1" kern="0" dirty="0" smtClean="0">
                <a:solidFill>
                  <a:srgbClr val="FFFFFF"/>
                </a:solidFill>
                <a:ea typeface="微软雅黑" charset="0"/>
              </a:rPr>
              <a:t>经验教训／</a:t>
            </a:r>
            <a:r>
              <a:rPr kumimoji="1" lang="en-US" altLang="zh-CN" sz="1867" b="1" kern="0" dirty="0" smtClean="0">
                <a:solidFill>
                  <a:srgbClr val="FFFFFF"/>
                </a:solidFill>
                <a:ea typeface="微软雅黑" charset="0"/>
              </a:rPr>
              <a:t>Lesson</a:t>
            </a:r>
            <a:r>
              <a:rPr kumimoji="1" lang="zh-CN" altLang="en-US" sz="1867" b="1" kern="0" dirty="0" smtClean="0">
                <a:solidFill>
                  <a:srgbClr val="FFFFFF"/>
                </a:solidFill>
                <a:ea typeface="微软雅黑" charset="0"/>
              </a:rPr>
              <a:t> </a:t>
            </a:r>
            <a:r>
              <a:rPr kumimoji="1" lang="en-US" altLang="zh-CN" sz="1867" b="1" kern="0" dirty="0" smtClean="0">
                <a:solidFill>
                  <a:srgbClr val="FFFFFF"/>
                </a:solidFill>
                <a:ea typeface="微软雅黑" charset="0"/>
              </a:rPr>
              <a:t>Learned</a:t>
            </a:r>
            <a:endParaRPr kumimoji="1" lang="zh-CN" altLang="en-US" sz="1867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微软雅黑" charset="0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5532523" y="4726867"/>
            <a:ext cx="639372" cy="639372"/>
          </a:xfrm>
          <a:prstGeom prst="ellipse">
            <a:avLst/>
          </a:prstGeom>
          <a:solidFill>
            <a:schemeClr val="accent4"/>
          </a:solidFill>
          <a:ln w="28575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32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/>
                <a:ea typeface="微软雅黑" charset="0"/>
                <a:cs typeface=""/>
              </a:rPr>
              <a:t>5</a:t>
            </a:r>
            <a:endParaRPr kumimoji="1" lang="zh-CN" altLang="en-US" sz="32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/>
              <a:ea typeface="微软雅黑" charset="0"/>
              <a:cs typeface="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090235" y="1973590"/>
            <a:ext cx="3134191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1500" b="1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目录</a:t>
            </a:r>
            <a:endParaRPr kumimoji="1" lang="zh-CN" altLang="en-US" sz="11500" b="1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423804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722847" y="1729469"/>
            <a:ext cx="1901483" cy="37702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23900" b="1" dirty="0" smtClean="0">
                <a:solidFill>
                  <a:schemeClr val="bg1"/>
                </a:solidFill>
              </a:rPr>
              <a:t>1</a:t>
            </a:r>
            <a:endParaRPr kumimoji="1" lang="zh-CN" altLang="en-US" sz="23900" b="1" dirty="0">
              <a:solidFill>
                <a:schemeClr val="bg1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156459" y="1864936"/>
            <a:ext cx="10342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2800" dirty="0" smtClean="0">
                <a:solidFill>
                  <a:schemeClr val="bg1"/>
                </a:solidFill>
              </a:rPr>
              <a:t>PART</a:t>
            </a:r>
            <a:endParaRPr kumimoji="1"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242648" y="2922413"/>
            <a:ext cx="357020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6600" b="1" dirty="0">
                <a:solidFill>
                  <a:schemeClr val="accent4">
                    <a:alpha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关于</a:t>
            </a:r>
            <a:r>
              <a:rPr kumimoji="1" lang="zh-CN" altLang="en-US" sz="6600" b="1" dirty="0" smtClean="0">
                <a:solidFill>
                  <a:schemeClr val="accent4">
                    <a:alpha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产品</a:t>
            </a:r>
            <a:endParaRPr kumimoji="1" lang="en-US" altLang="zh-CN" sz="6600" b="1" dirty="0" smtClean="0">
              <a:solidFill>
                <a:schemeClr val="accent4">
                  <a:alpha val="50000"/>
                </a:schemeClr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956641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5431971" y="4112986"/>
            <a:ext cx="6291943" cy="220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 smtClean="0"/>
              <a:t>产品背景</a:t>
            </a:r>
            <a:endParaRPr kumimoji="1" lang="zh-CN" altLang="en-US" dirty="0"/>
          </a:p>
        </p:txBody>
      </p:sp>
      <p:sp>
        <p:nvSpPr>
          <p:cNvPr id="4" name="手杖形箭头 3"/>
          <p:cNvSpPr/>
          <p:nvPr/>
        </p:nvSpPr>
        <p:spPr>
          <a:xfrm rot="16200000" flipH="1">
            <a:off x="3512458" y="2667001"/>
            <a:ext cx="1611086" cy="3490684"/>
          </a:xfrm>
          <a:prstGeom prst="uturnArrow">
            <a:avLst>
              <a:gd name="adj1" fmla="val 9469"/>
              <a:gd name="adj2" fmla="val 16441"/>
              <a:gd name="adj3" fmla="val 25901"/>
              <a:gd name="adj4" fmla="val 44147"/>
              <a:gd name="adj5" fmla="val 10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413658" y="1045029"/>
            <a:ext cx="6291943" cy="22098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手杖形箭头 4"/>
          <p:cNvSpPr/>
          <p:nvPr/>
        </p:nvSpPr>
        <p:spPr>
          <a:xfrm rot="5400000" flipH="1">
            <a:off x="7003142" y="1208315"/>
            <a:ext cx="1611086" cy="3490684"/>
          </a:xfrm>
          <a:prstGeom prst="uturnArrow">
            <a:avLst>
              <a:gd name="adj1" fmla="val 9469"/>
              <a:gd name="adj2" fmla="val 16441"/>
              <a:gd name="adj3" fmla="val 25901"/>
              <a:gd name="adj4" fmla="val 44147"/>
              <a:gd name="adj5" fmla="val 10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7" name="椭圆 6"/>
          <p:cNvSpPr/>
          <p:nvPr/>
        </p:nvSpPr>
        <p:spPr>
          <a:xfrm>
            <a:off x="8349342" y="2591707"/>
            <a:ext cx="881743" cy="88174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000" b="1" dirty="0"/>
              <a:t>1</a:t>
            </a:r>
            <a:endParaRPr kumimoji="1" lang="zh-CN" altLang="en-US" sz="4000" b="1" dirty="0"/>
          </a:p>
        </p:txBody>
      </p:sp>
      <p:sp>
        <p:nvSpPr>
          <p:cNvPr id="8" name="椭圆 7"/>
          <p:cNvSpPr/>
          <p:nvPr/>
        </p:nvSpPr>
        <p:spPr>
          <a:xfrm>
            <a:off x="2862942" y="3887107"/>
            <a:ext cx="881743" cy="88174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000" b="1" dirty="0"/>
              <a:t>2</a:t>
            </a:r>
            <a:endParaRPr kumimoji="1" lang="zh-CN" altLang="en-US" sz="4000" b="1" dirty="0"/>
          </a:p>
        </p:txBody>
      </p:sp>
      <p:sp>
        <p:nvSpPr>
          <p:cNvPr id="9" name="文本框 8"/>
          <p:cNvSpPr txBox="1"/>
          <p:nvPr/>
        </p:nvSpPr>
        <p:spPr>
          <a:xfrm>
            <a:off x="665448" y="1808898"/>
            <a:ext cx="5133012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随着时代发展，当下正有一群喜欢猫咪的年轻人，他们：</a:t>
            </a:r>
          </a:p>
          <a:p>
            <a:pPr marL="171450" indent="-171450" algn="just">
              <a:lnSpc>
                <a:spcPct val="130000"/>
              </a:lnSpc>
              <a:buSzPct val="100000"/>
              <a:buFont typeface="Arial" charset="0"/>
              <a:buChar char="•"/>
            </a:pPr>
            <a:r>
              <a:rPr lang="zh-CN" altLang="en-US" sz="1200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习惯</a:t>
            </a:r>
            <a:r>
              <a:rPr lang="zh-CN" altLang="en-US" sz="12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与朋友分享拍摄的猫咪；</a:t>
            </a:r>
          </a:p>
          <a:p>
            <a:pPr marL="171450" indent="-171450" algn="just">
              <a:lnSpc>
                <a:spcPct val="130000"/>
              </a:lnSpc>
              <a:buSzPct val="100000"/>
              <a:buFont typeface="Arial" charset="0"/>
              <a:buChar char="•"/>
            </a:pPr>
            <a:r>
              <a:rPr lang="zh-CN" altLang="en-US" sz="12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热衷于</a:t>
            </a:r>
            <a:r>
              <a:rPr lang="zh-CN" altLang="en-US" sz="12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收集猫的美图与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视频；</a:t>
            </a:r>
            <a:endParaRPr lang="zh-CN" altLang="en-US" sz="1200" dirty="0">
              <a:solidFill>
                <a:schemeClr val="bg1"/>
              </a:solidFill>
              <a:latin typeface="微软雅黑" charset="0"/>
              <a:ea typeface="微软雅黑" charset="0"/>
            </a:endParaRPr>
          </a:p>
          <a:p>
            <a:pPr marL="171450" indent="-171450" algn="just">
              <a:lnSpc>
                <a:spcPct val="130000"/>
              </a:lnSpc>
              <a:buSzPct val="100000"/>
              <a:buFont typeface="Arial" charset="0"/>
              <a:buChar char="•"/>
            </a:pPr>
            <a:r>
              <a:rPr lang="zh-CN" altLang="en-US" sz="1200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以</a:t>
            </a:r>
            <a:r>
              <a:rPr lang="zh-CN" altLang="en-US" sz="12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“铲屎官”自居，大量查阅资料，悉心照料自家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小猫；</a:t>
            </a:r>
            <a:endParaRPr lang="zh-CN" altLang="en-US" sz="1200" dirty="0">
              <a:solidFill>
                <a:schemeClr val="bg1"/>
              </a:solidFill>
              <a:latin typeface="微软雅黑" charset="0"/>
              <a:ea typeface="微软雅黑" charset="0"/>
            </a:endParaRPr>
          </a:p>
          <a:p>
            <a:pPr marL="171450" indent="-171450" algn="just">
              <a:lnSpc>
                <a:spcPct val="130000"/>
              </a:lnSpc>
              <a:buSzPct val="100000"/>
              <a:buFont typeface="Arial" charset="0"/>
              <a:buChar char="•"/>
            </a:pPr>
            <a:r>
              <a:rPr lang="en-US" altLang="zh-CN" sz="12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……</a:t>
            </a:r>
          </a:p>
        </p:txBody>
      </p:sp>
      <p:sp>
        <p:nvSpPr>
          <p:cNvPr id="10" name="矩形 9"/>
          <p:cNvSpPr/>
          <p:nvPr/>
        </p:nvSpPr>
        <p:spPr>
          <a:xfrm>
            <a:off x="665447" y="1316455"/>
            <a:ext cx="2878562" cy="4523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585">
              <a:lnSpc>
                <a:spcPct val="130000"/>
              </a:lnSpc>
            </a:pPr>
            <a:r>
              <a:rPr lang="zh-CN" altLang="en-US" sz="2000" b="1" dirty="0" smtClean="0">
                <a:solidFill>
                  <a:schemeClr val="bg1"/>
                </a:solidFill>
                <a:ea typeface="微软雅黑" charset="0"/>
              </a:rPr>
              <a:t>“猫奴”势力的崛起</a:t>
            </a:r>
            <a:endParaRPr lang="en-US" altLang="zh-CN" sz="2000" b="1" dirty="0">
              <a:solidFill>
                <a:schemeClr val="bg1"/>
              </a:solidFill>
              <a:ea typeface="微软雅黑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310396" y="4847722"/>
            <a:ext cx="5133012" cy="789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171450" algn="just">
              <a:lnSpc>
                <a:spcPct val="130000"/>
              </a:lnSpc>
              <a:buFont typeface="Arial" charset="0"/>
              <a:buChar char="•"/>
            </a:pPr>
            <a:r>
              <a:rPr lang="zh-CN" altLang="en-US" sz="12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爱猫群体仍停留在小圈子、小范围的线上交流，不存在同类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竞品；</a:t>
            </a:r>
            <a:endParaRPr lang="zh-CN" altLang="en-US" sz="1200" dirty="0">
              <a:solidFill>
                <a:schemeClr val="bg1"/>
              </a:solidFill>
              <a:latin typeface="微软雅黑" charset="0"/>
              <a:ea typeface="微软雅黑" charset="0"/>
            </a:endParaRPr>
          </a:p>
          <a:p>
            <a:pPr indent="-171450" algn="just">
              <a:lnSpc>
                <a:spcPct val="130000"/>
              </a:lnSpc>
              <a:buFont typeface="Arial" charset="0"/>
              <a:buChar char="•"/>
            </a:pPr>
            <a:r>
              <a:rPr lang="zh-CN" altLang="en-US" sz="12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微信群、贴吧、豆瓣小组等平台存在着功能冗杂，用户交流不畅、发布形式限制等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缺点。</a:t>
            </a:r>
            <a:endParaRPr lang="zh-CN" altLang="en-US" sz="1200" dirty="0">
              <a:solidFill>
                <a:schemeClr val="bg1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310395" y="4355279"/>
            <a:ext cx="3651752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585">
              <a:lnSpc>
                <a:spcPct val="130000"/>
              </a:lnSpc>
            </a:pPr>
            <a:r>
              <a:rPr lang="zh-CN" altLang="en-US" sz="2000" b="1" dirty="0" smtClean="0">
                <a:solidFill>
                  <a:schemeClr val="bg1"/>
                </a:solidFill>
                <a:ea typeface="微软雅黑" charset="0"/>
              </a:rPr>
              <a:t>“猫奴”社区的缺席</a:t>
            </a:r>
            <a:endParaRPr lang="en-US" altLang="zh-CN" sz="2000" b="1" dirty="0">
              <a:solidFill>
                <a:schemeClr val="bg1"/>
              </a:solidFill>
              <a:ea typeface="微软雅黑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1560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/>
              <a:t>产品简介</a:t>
            </a:r>
          </a:p>
        </p:txBody>
      </p:sp>
      <p:grpSp>
        <p:nvGrpSpPr>
          <p:cNvPr id="8" name="组 7"/>
          <p:cNvGrpSpPr/>
          <p:nvPr/>
        </p:nvGrpSpPr>
        <p:grpSpPr>
          <a:xfrm>
            <a:off x="1713834" y="1074730"/>
            <a:ext cx="2598057" cy="4832584"/>
            <a:chOff x="766537" y="1437588"/>
            <a:chExt cx="2598057" cy="4832584"/>
          </a:xfrm>
        </p:grpSpPr>
        <p:sp>
          <p:nvSpPr>
            <p:cNvPr id="5" name="矩形 4"/>
            <p:cNvSpPr/>
            <p:nvPr/>
          </p:nvSpPr>
          <p:spPr>
            <a:xfrm>
              <a:off x="766537" y="1437588"/>
              <a:ext cx="2598057" cy="4832584"/>
            </a:xfrm>
            <a:prstGeom prst="rect">
              <a:avLst/>
            </a:prstGeom>
            <a:solidFill>
              <a:schemeClr val="accent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3" name="图片 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400" t="11491" r="26507" b="29383"/>
            <a:stretch/>
          </p:blipFill>
          <p:spPr>
            <a:xfrm>
              <a:off x="766537" y="3672115"/>
              <a:ext cx="2598057" cy="2598057"/>
            </a:xfrm>
            <a:prstGeom prst="rtTriangle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6" name="文本框 8"/>
            <p:cNvSpPr txBox="1"/>
            <p:nvPr/>
          </p:nvSpPr>
          <p:spPr>
            <a:xfrm>
              <a:off x="1028064" y="2139388"/>
              <a:ext cx="2080490" cy="10525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微软雅黑" charset="0"/>
                  <a:ea typeface="微软雅黑" charset="0"/>
                </a:rPr>
                <a:t>克服通用</a:t>
              </a:r>
              <a:r>
                <a:rPr lang="zh-CN" altLang="en-US" sz="1200" dirty="0" smtClean="0">
                  <a:solidFill>
                    <a:schemeClr val="bg1"/>
                  </a:solidFill>
                  <a:latin typeface="微软雅黑" charset="0"/>
                  <a:ea typeface="微软雅黑" charset="0"/>
                </a:rPr>
                <a:t>平台（如微信、豆瓣等）的</a:t>
              </a:r>
              <a:r>
                <a:rPr lang="zh-CN" altLang="en-US" sz="1200" dirty="0">
                  <a:solidFill>
                    <a:schemeClr val="bg1"/>
                  </a:solidFill>
                  <a:latin typeface="微软雅黑" charset="0"/>
                  <a:ea typeface="微软雅黑" charset="0"/>
                </a:rPr>
                <a:t>缺点，提供便捷、高质量的一站式交流社区，聚集志同道合</a:t>
              </a:r>
              <a:r>
                <a:rPr lang="zh-CN" altLang="en-US" sz="1200" dirty="0" smtClean="0">
                  <a:solidFill>
                    <a:schemeClr val="bg1"/>
                  </a:solidFill>
                  <a:latin typeface="微软雅黑" charset="0"/>
                  <a:ea typeface="微软雅黑" charset="0"/>
                </a:rPr>
                <a:t>的“猫奴”们。</a:t>
              </a:r>
              <a:endParaRPr lang="zh-CN" altLang="en-US" sz="1200" dirty="0">
                <a:solidFill>
                  <a:schemeClr val="bg1"/>
                </a:solidFill>
                <a:latin typeface="微软雅黑" charset="0"/>
                <a:ea typeface="微软雅黑" charset="0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1028063" y="1589200"/>
              <a:ext cx="2080491" cy="416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609585">
                <a:lnSpc>
                  <a:spcPct val="130000"/>
                </a:lnSpc>
              </a:pPr>
              <a:r>
                <a:rPr lang="zh-CN" altLang="en-US" b="1" dirty="0" smtClean="0">
                  <a:solidFill>
                    <a:schemeClr val="bg1"/>
                  </a:solidFill>
                  <a:ea typeface="微软雅黑" charset="0"/>
                </a:rPr>
                <a:t>一站式兴趣平台</a:t>
              </a:r>
              <a:endParaRPr lang="en-US" altLang="zh-CN" b="1" dirty="0">
                <a:solidFill>
                  <a:schemeClr val="bg1"/>
                </a:solidFill>
                <a:ea typeface="微软雅黑" charset="0"/>
              </a:endParaRPr>
            </a:p>
          </p:txBody>
        </p:sp>
      </p:grpSp>
      <p:grpSp>
        <p:nvGrpSpPr>
          <p:cNvPr id="9" name="组 8"/>
          <p:cNvGrpSpPr/>
          <p:nvPr/>
        </p:nvGrpSpPr>
        <p:grpSpPr>
          <a:xfrm>
            <a:off x="4841663" y="1074730"/>
            <a:ext cx="2598057" cy="4832584"/>
            <a:chOff x="766537" y="1437588"/>
            <a:chExt cx="2598057" cy="4832584"/>
          </a:xfrm>
        </p:grpSpPr>
        <p:sp>
          <p:nvSpPr>
            <p:cNvPr id="10" name="矩形 9"/>
            <p:cNvSpPr/>
            <p:nvPr/>
          </p:nvSpPr>
          <p:spPr>
            <a:xfrm>
              <a:off x="766537" y="1437588"/>
              <a:ext cx="2598057" cy="4832584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11" name="图片 10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400" t="11491" r="26507" b="29383"/>
            <a:stretch/>
          </p:blipFill>
          <p:spPr>
            <a:xfrm>
              <a:off x="766537" y="3672115"/>
              <a:ext cx="2598057" cy="2598057"/>
            </a:xfrm>
            <a:prstGeom prst="rtTriangle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12" name="文本框 8"/>
            <p:cNvSpPr txBox="1"/>
            <p:nvPr/>
          </p:nvSpPr>
          <p:spPr>
            <a:xfrm>
              <a:off x="1028064" y="2139388"/>
              <a:ext cx="2080490" cy="812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微软雅黑" charset="0"/>
                  <a:ea typeface="微软雅黑" charset="0"/>
                </a:rPr>
                <a:t>精准</a:t>
              </a:r>
              <a:r>
                <a:rPr lang="zh-CN" altLang="en-US" sz="1200" dirty="0" smtClean="0">
                  <a:solidFill>
                    <a:schemeClr val="bg1"/>
                  </a:solidFill>
                  <a:latin typeface="微软雅黑" charset="0"/>
                  <a:ea typeface="微软雅黑" charset="0"/>
                </a:rPr>
                <a:t>定位垂直细分领域</a:t>
              </a:r>
              <a:r>
                <a:rPr lang="zh-CN" altLang="en-US" sz="1200" dirty="0">
                  <a:solidFill>
                    <a:schemeClr val="bg1"/>
                  </a:solidFill>
                  <a:latin typeface="微软雅黑" charset="0"/>
                  <a:ea typeface="微软雅黑" charset="0"/>
                </a:rPr>
                <a:t>，解决社交、娱乐与知识获取的</a:t>
              </a:r>
              <a:r>
                <a:rPr lang="zh-CN" altLang="en-US" sz="1200" dirty="0" smtClean="0">
                  <a:solidFill>
                    <a:schemeClr val="bg1"/>
                  </a:solidFill>
                  <a:latin typeface="微软雅黑" charset="0"/>
                  <a:ea typeface="微软雅黑" charset="0"/>
                </a:rPr>
                <a:t>需求，用户更具</a:t>
              </a:r>
              <a:r>
                <a:rPr lang="zh-CN" altLang="en-US" sz="1200" dirty="0" smtClean="0">
                  <a:solidFill>
                    <a:schemeClr val="bg1"/>
                  </a:solidFill>
                  <a:latin typeface="微软雅黑" charset="0"/>
                  <a:ea typeface="微软雅黑" charset="0"/>
                </a:rPr>
                <a:t>归属感。</a:t>
              </a:r>
              <a:endParaRPr lang="zh-CN" altLang="en-US" sz="1200" dirty="0">
                <a:solidFill>
                  <a:schemeClr val="bg1"/>
                </a:solidFill>
                <a:latin typeface="微软雅黑" charset="0"/>
                <a:ea typeface="微软雅黑" charset="0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1028063" y="1589200"/>
              <a:ext cx="2080491" cy="416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609585">
                <a:lnSpc>
                  <a:spcPct val="130000"/>
                </a:lnSpc>
              </a:pPr>
              <a:r>
                <a:rPr lang="zh-CN" altLang="en-US" b="1" dirty="0" smtClean="0">
                  <a:solidFill>
                    <a:schemeClr val="bg1"/>
                  </a:solidFill>
                  <a:ea typeface="微软雅黑" charset="0"/>
                </a:rPr>
                <a:t>切入垂直领域</a:t>
              </a:r>
              <a:endParaRPr lang="en-US" altLang="zh-CN" b="1" dirty="0">
                <a:solidFill>
                  <a:schemeClr val="bg1"/>
                </a:solidFill>
                <a:ea typeface="微软雅黑" charset="0"/>
              </a:endParaRPr>
            </a:p>
          </p:txBody>
        </p:sp>
      </p:grpSp>
      <p:grpSp>
        <p:nvGrpSpPr>
          <p:cNvPr id="14" name="组 13"/>
          <p:cNvGrpSpPr/>
          <p:nvPr/>
        </p:nvGrpSpPr>
        <p:grpSpPr>
          <a:xfrm>
            <a:off x="7969492" y="1074730"/>
            <a:ext cx="2598057" cy="4832584"/>
            <a:chOff x="766537" y="1437588"/>
            <a:chExt cx="2598057" cy="4832584"/>
          </a:xfrm>
        </p:grpSpPr>
        <p:sp>
          <p:nvSpPr>
            <p:cNvPr id="15" name="矩形 14"/>
            <p:cNvSpPr/>
            <p:nvPr/>
          </p:nvSpPr>
          <p:spPr>
            <a:xfrm>
              <a:off x="766537" y="1437588"/>
              <a:ext cx="2598057" cy="4832584"/>
            </a:xfrm>
            <a:prstGeom prst="rect">
              <a:avLst/>
            </a:prstGeom>
            <a:solidFill>
              <a:schemeClr val="accent4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16" name="图片 1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400" t="11491" r="26507" b="29383"/>
            <a:stretch/>
          </p:blipFill>
          <p:spPr>
            <a:xfrm>
              <a:off x="766537" y="3672115"/>
              <a:ext cx="2598057" cy="2598057"/>
            </a:xfrm>
            <a:prstGeom prst="rtTriangle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17" name="文本框 8"/>
            <p:cNvSpPr txBox="1"/>
            <p:nvPr/>
          </p:nvSpPr>
          <p:spPr>
            <a:xfrm>
              <a:off x="1028064" y="2139388"/>
              <a:ext cx="2080490" cy="12926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-172800">
                <a:lnSpc>
                  <a:spcPct val="130000"/>
                </a:lnSpc>
                <a:buFont typeface="Arial" charset="0"/>
                <a:buChar char="•"/>
              </a:pPr>
              <a:r>
                <a:rPr lang="zh-CN" altLang="en-US" sz="1200" dirty="0" smtClean="0">
                  <a:solidFill>
                    <a:schemeClr val="bg1"/>
                  </a:solidFill>
                  <a:latin typeface="微软雅黑" charset="0"/>
                  <a:ea typeface="微软雅黑" charset="0"/>
                </a:rPr>
                <a:t>市场</a:t>
              </a:r>
              <a:r>
                <a:rPr lang="zh-CN" altLang="en-US" sz="1200" dirty="0">
                  <a:solidFill>
                    <a:schemeClr val="bg1"/>
                  </a:solidFill>
                  <a:latin typeface="微软雅黑" charset="0"/>
                  <a:ea typeface="微软雅黑" charset="0"/>
                </a:rPr>
                <a:t>庞大，较小比例宠物主人依旧能够带来巨大流量</a:t>
              </a:r>
              <a:r>
                <a:rPr lang="zh-CN" altLang="en-US" sz="1200" baseline="30000" dirty="0" smtClean="0">
                  <a:solidFill>
                    <a:schemeClr val="bg1"/>
                  </a:solidFill>
                  <a:latin typeface="微软雅黑" charset="0"/>
                  <a:ea typeface="微软雅黑" charset="0"/>
                </a:rPr>
                <a:t>*；</a:t>
              </a:r>
              <a:endParaRPr lang="zh-CN" altLang="en-US" sz="1200" baseline="30000" dirty="0">
                <a:solidFill>
                  <a:schemeClr val="bg1"/>
                </a:solidFill>
                <a:latin typeface="微软雅黑" charset="0"/>
                <a:ea typeface="微软雅黑" charset="0"/>
              </a:endParaRPr>
            </a:p>
            <a:p>
              <a:pPr indent="-172800" algn="just">
                <a:lnSpc>
                  <a:spcPct val="130000"/>
                </a:lnSpc>
                <a:buFont typeface="Arial" charset="0"/>
                <a:buChar char="•"/>
              </a:pPr>
              <a:r>
                <a:rPr lang="zh-CN" altLang="en-US" sz="1200" dirty="0">
                  <a:solidFill>
                    <a:schemeClr val="bg1"/>
                  </a:solidFill>
                  <a:latin typeface="微软雅黑" charset="0"/>
                  <a:ea typeface="微软雅黑" charset="0"/>
                </a:rPr>
                <a:t>运营后可接入宠物店与兽医院，开展领养、产品推广与销售、医疗咨询等</a:t>
              </a:r>
              <a:r>
                <a:rPr lang="zh-CN" altLang="en-US" sz="1200" dirty="0" smtClean="0">
                  <a:solidFill>
                    <a:schemeClr val="bg1"/>
                  </a:solidFill>
                  <a:latin typeface="微软雅黑" charset="0"/>
                  <a:ea typeface="微软雅黑" charset="0"/>
                </a:rPr>
                <a:t>服务。</a:t>
              </a:r>
              <a:endParaRPr lang="zh-CN" altLang="en-US" sz="1200" dirty="0">
                <a:solidFill>
                  <a:schemeClr val="bg1"/>
                </a:solidFill>
                <a:latin typeface="微软雅黑" charset="0"/>
                <a:ea typeface="微软雅黑" charset="0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1028063" y="1589200"/>
              <a:ext cx="2080491" cy="4524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609585">
                <a:lnSpc>
                  <a:spcPct val="130000"/>
                </a:lnSpc>
              </a:pPr>
              <a:r>
                <a:rPr lang="zh-CN" altLang="en-US" b="1" dirty="0" smtClean="0">
                  <a:solidFill>
                    <a:schemeClr val="bg1"/>
                  </a:solidFill>
                  <a:ea typeface="微软雅黑" charset="0"/>
                </a:rPr>
                <a:t>前景广泛 潜力巨大</a:t>
              </a:r>
              <a:endParaRPr lang="en-US" altLang="zh-CN" b="1" dirty="0">
                <a:solidFill>
                  <a:schemeClr val="bg1"/>
                </a:solidFill>
                <a:ea typeface="微软雅黑" charset="0"/>
              </a:endParaRPr>
            </a:p>
          </p:txBody>
        </p:sp>
      </p:grpSp>
      <p:sp>
        <p:nvSpPr>
          <p:cNvPr id="22" name="文本框 21"/>
          <p:cNvSpPr txBox="1"/>
          <p:nvPr/>
        </p:nvSpPr>
        <p:spPr>
          <a:xfrm>
            <a:off x="6466746" y="6214724"/>
            <a:ext cx="41008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defTabSz="914400"/>
            <a:r>
              <a:rPr lang="zh-CN" altLang="en-US" sz="1200" dirty="0" smtClean="0">
                <a:solidFill>
                  <a:srgbClr val="000000"/>
                </a:solidFill>
                <a:latin typeface="等线 Light"/>
                <a:ea typeface="等线"/>
              </a:rPr>
              <a:t>* 据</a:t>
            </a:r>
            <a:r>
              <a:rPr lang="zh-CN" altLang="en-US" sz="1200" dirty="0">
                <a:solidFill>
                  <a:srgbClr val="000000"/>
                </a:solidFill>
                <a:latin typeface="等线 Light"/>
                <a:ea typeface="等线"/>
              </a:rPr>
              <a:t>估计国内宠物市场近</a:t>
            </a:r>
            <a:r>
              <a:rPr lang="en-US" altLang="zh-CN" sz="1200" dirty="0">
                <a:solidFill>
                  <a:srgbClr val="000000"/>
                </a:solidFill>
                <a:latin typeface="等线 Light"/>
                <a:ea typeface="等线"/>
              </a:rPr>
              <a:t>300</a:t>
            </a:r>
            <a:r>
              <a:rPr lang="zh-CN" altLang="en-US" sz="1200" dirty="0">
                <a:solidFill>
                  <a:srgbClr val="000000"/>
                </a:solidFill>
                <a:latin typeface="等线 Light"/>
                <a:ea typeface="等线"/>
              </a:rPr>
              <a:t>亿美元，宠物数量大概为</a:t>
            </a:r>
            <a:r>
              <a:rPr lang="en-US" altLang="zh-CN" sz="1200" dirty="0">
                <a:solidFill>
                  <a:srgbClr val="000000"/>
                </a:solidFill>
                <a:latin typeface="等线 Light"/>
                <a:ea typeface="等线"/>
              </a:rPr>
              <a:t>2.6</a:t>
            </a:r>
            <a:r>
              <a:rPr lang="zh-CN" altLang="en-US" sz="1200" dirty="0">
                <a:solidFill>
                  <a:srgbClr val="000000"/>
                </a:solidFill>
                <a:latin typeface="等线 Light"/>
                <a:ea typeface="等线"/>
              </a:rPr>
              <a:t>亿</a:t>
            </a:r>
          </a:p>
        </p:txBody>
      </p:sp>
    </p:spTree>
    <p:extLst>
      <p:ext uri="{BB962C8B-B14F-4D97-AF65-F5344CB8AC3E}">
        <p14:creationId xmlns:p14="http://schemas.microsoft.com/office/powerpoint/2010/main" val="155922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722847" y="1729469"/>
            <a:ext cx="1901483" cy="37702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23900" b="1" dirty="0" smtClean="0">
                <a:solidFill>
                  <a:schemeClr val="bg1"/>
                </a:solidFill>
              </a:rPr>
              <a:t>2</a:t>
            </a:r>
            <a:endParaRPr kumimoji="1" lang="zh-CN" altLang="en-US" sz="23900" b="1" dirty="0">
              <a:solidFill>
                <a:schemeClr val="bg1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156459" y="1864936"/>
            <a:ext cx="10342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2800" smtClean="0">
                <a:solidFill>
                  <a:schemeClr val="bg1"/>
                </a:solidFill>
              </a:rPr>
              <a:t>PART</a:t>
            </a:r>
            <a:endParaRPr kumimoji="1"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242648" y="2922413"/>
            <a:ext cx="187743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6600" b="1" dirty="0" smtClean="0">
                <a:solidFill>
                  <a:schemeClr val="accent4">
                    <a:alpha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设计</a:t>
            </a:r>
            <a:endParaRPr kumimoji="1" lang="zh-CN" altLang="en-US" sz="6600" b="1" dirty="0">
              <a:solidFill>
                <a:schemeClr val="accent4">
                  <a:alpha val="50000"/>
                </a:schemeClr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033287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 smtClean="0"/>
              <a:t>功能性需求</a:t>
            </a:r>
            <a:endParaRPr kumimoji="1" lang="zh-CN" altLang="en-US" dirty="0"/>
          </a:p>
        </p:txBody>
      </p:sp>
      <p:sp>
        <p:nvSpPr>
          <p:cNvPr id="3" name="文本框 8"/>
          <p:cNvSpPr txBox="1"/>
          <p:nvPr/>
        </p:nvSpPr>
        <p:spPr>
          <a:xfrm>
            <a:off x="1092346" y="2799529"/>
            <a:ext cx="5111685" cy="26130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>
              <a:lnSpc>
                <a:spcPct val="130000"/>
              </a:lnSpc>
              <a:buFont typeface="Arial" charset="0"/>
              <a:buChar char="•"/>
            </a:pP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0"/>
                <a:ea typeface="微软雅黑" charset="0"/>
              </a:rPr>
              <a:t>浏览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0"/>
                <a:ea typeface="微软雅黑" charset="0"/>
              </a:rPr>
              <a:t>、发布、点赞、评论、收藏、举报、分享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0"/>
                <a:ea typeface="微软雅黑" charset="0"/>
              </a:rPr>
              <a:t>点滴；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charset="0"/>
              <a:ea typeface="微软雅黑" charset="0"/>
            </a:endParaRPr>
          </a:p>
          <a:p>
            <a:pPr marL="285750" indent="-285750" algn="just">
              <a:lnSpc>
                <a:spcPct val="130000"/>
              </a:lnSpc>
              <a:buFont typeface="Arial" charset="0"/>
              <a:buChar char="•"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0"/>
                <a:ea typeface="微软雅黑" charset="0"/>
              </a:rPr>
              <a:t>浏览、发布、点赞、评论、收藏、举报、分享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0"/>
                <a:ea typeface="微软雅黑" charset="0"/>
              </a:rPr>
              <a:t>文章；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charset="0"/>
              <a:ea typeface="微软雅黑" charset="0"/>
            </a:endParaRPr>
          </a:p>
          <a:p>
            <a:pPr marL="285750" indent="-285750" algn="just">
              <a:lnSpc>
                <a:spcPct val="130000"/>
              </a:lnSpc>
              <a:buFont typeface="Arial" charset="0"/>
              <a:buChar char="•"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0"/>
                <a:ea typeface="微软雅黑" charset="0"/>
              </a:rPr>
              <a:t>浏览、发起、参与、点赞、评论、收藏、举报、分享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0"/>
                <a:ea typeface="微软雅黑" charset="0"/>
              </a:rPr>
              <a:t>问答；</a:t>
            </a:r>
            <a:endParaRPr lang="en-US" altLang="zh-CN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charset="0"/>
              <a:ea typeface="微软雅黑" charset="0"/>
            </a:endParaRPr>
          </a:p>
          <a:p>
            <a:pPr marL="285750" indent="-285750" algn="just">
              <a:lnSpc>
                <a:spcPct val="130000"/>
              </a:lnSpc>
              <a:buFont typeface="Arial" charset="0"/>
              <a:buChar char="•"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0"/>
                <a:ea typeface="微软雅黑" charset="0"/>
              </a:rPr>
              <a:t>浏览关注的与系统推荐的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0"/>
                <a:ea typeface="微软雅黑" charset="0"/>
              </a:rPr>
              <a:t>内容；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charset="0"/>
              <a:ea typeface="微软雅黑" charset="0"/>
            </a:endParaRPr>
          </a:p>
          <a:p>
            <a:pPr marL="285750" indent="-285750" algn="just">
              <a:lnSpc>
                <a:spcPct val="130000"/>
              </a:lnSpc>
              <a:buFont typeface="Arial" charset="0"/>
              <a:buChar char="•"/>
            </a:pP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0"/>
                <a:ea typeface="微软雅黑" charset="0"/>
              </a:rPr>
              <a:t>管理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0"/>
                <a:ea typeface="微软雅黑" charset="0"/>
              </a:rPr>
              <a:t>个人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0"/>
                <a:ea typeface="微软雅黑" charset="0"/>
              </a:rPr>
              <a:t>账号，包括个人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0"/>
                <a:ea typeface="微软雅黑" charset="0"/>
              </a:rPr>
              <a:t>信息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0"/>
                <a:ea typeface="微软雅黑" charset="0"/>
              </a:rPr>
              <a:t>、个人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0"/>
                <a:ea typeface="微软雅黑" charset="0"/>
              </a:rPr>
              <a:t>收藏、个人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0"/>
                <a:ea typeface="微软雅黑" charset="0"/>
              </a:rPr>
              <a:t>关注；</a:t>
            </a:r>
          </a:p>
          <a:p>
            <a:pPr marL="285750" indent="-285750" algn="just">
              <a:lnSpc>
                <a:spcPct val="130000"/>
              </a:lnSpc>
              <a:buFont typeface="Arial" charset="0"/>
              <a:buChar char="•"/>
            </a:pP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0"/>
                <a:ea typeface="微软雅黑" charset="0"/>
              </a:rPr>
              <a:t>综合搜索，包括点滴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0"/>
                <a:ea typeface="微软雅黑" charset="0"/>
              </a:rPr>
              <a:t>、文章、问答与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0"/>
                <a:ea typeface="微软雅黑" charset="0"/>
              </a:rPr>
              <a:t>用户；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charset="0"/>
              <a:ea typeface="微软雅黑" charset="0"/>
            </a:endParaRPr>
          </a:p>
          <a:p>
            <a:pPr marL="285750" indent="-285750" algn="just">
              <a:lnSpc>
                <a:spcPct val="130000"/>
              </a:lnSpc>
              <a:buFont typeface="Arial" charset="0"/>
              <a:buChar char="•"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0"/>
                <a:ea typeface="微软雅黑" charset="0"/>
              </a:rPr>
              <a:t>查看其他用户的点滴、文章与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0"/>
                <a:ea typeface="微软雅黑" charset="0"/>
              </a:rPr>
              <a:t>问答；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charset="0"/>
              <a:ea typeface="微软雅黑" charset="0"/>
            </a:endParaRPr>
          </a:p>
          <a:p>
            <a:pPr marL="285750" indent="-285750" algn="just">
              <a:lnSpc>
                <a:spcPct val="130000"/>
              </a:lnSpc>
              <a:buFont typeface="Arial" charset="0"/>
              <a:buChar char="•"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0"/>
                <a:ea typeface="微软雅黑" charset="0"/>
              </a:rPr>
              <a:t>关注其他用户、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0"/>
                <a:ea typeface="微软雅黑" charset="0"/>
              </a:rPr>
              <a:t>问题；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charset="0"/>
              <a:ea typeface="微软雅黑" charset="0"/>
            </a:endParaRPr>
          </a:p>
          <a:p>
            <a:pPr marL="285750" indent="-285750" algn="just">
              <a:lnSpc>
                <a:spcPct val="130000"/>
              </a:lnSpc>
              <a:buFont typeface="Arial" charset="0"/>
              <a:buChar char="•"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0"/>
                <a:ea typeface="微软雅黑" charset="0"/>
              </a:rPr>
              <a:t>私信其他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0"/>
                <a:ea typeface="微软雅黑" charset="0"/>
              </a:rPr>
              <a:t>用户。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092346" y="2162036"/>
            <a:ext cx="1210588" cy="45230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>
              <a:lnSpc>
                <a:spcPct val="130000"/>
              </a:lnSpc>
            </a:pPr>
            <a:r>
              <a:rPr lang="zh-CN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微软雅黑" charset="0"/>
              </a:rPr>
              <a:t>普通用户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ea typeface="微软雅黑" charset="0"/>
            </a:endParaRPr>
          </a:p>
        </p:txBody>
      </p:sp>
      <p:sp>
        <p:nvSpPr>
          <p:cNvPr id="5" name="文本框 8"/>
          <p:cNvSpPr txBox="1"/>
          <p:nvPr/>
        </p:nvSpPr>
        <p:spPr>
          <a:xfrm>
            <a:off x="7172914" y="2799529"/>
            <a:ext cx="4216576" cy="932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>
              <a:lnSpc>
                <a:spcPct val="130000"/>
              </a:lnSpc>
              <a:buFont typeface="Arial" charset="0"/>
              <a:buChar char="•"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0"/>
                <a:ea typeface="微软雅黑" charset="0"/>
              </a:rPr>
              <a:t>管理用户首页推荐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0"/>
                <a:ea typeface="微软雅黑" charset="0"/>
              </a:rPr>
              <a:t>内容；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charset="0"/>
              <a:ea typeface="微软雅黑" charset="0"/>
            </a:endParaRPr>
          </a:p>
          <a:p>
            <a:pPr marL="285750" indent="-285750" algn="just">
              <a:lnSpc>
                <a:spcPct val="130000"/>
              </a:lnSpc>
              <a:buFont typeface="Arial" charset="0"/>
              <a:buChar char="•"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0"/>
                <a:ea typeface="微软雅黑" charset="0"/>
              </a:rPr>
              <a:t>管理用户发布内容，包括点滴、文章与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0"/>
                <a:ea typeface="微软雅黑" charset="0"/>
              </a:rPr>
              <a:t>问答；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charset="0"/>
              <a:ea typeface="微软雅黑" charset="0"/>
            </a:endParaRPr>
          </a:p>
          <a:p>
            <a:pPr marL="285750" indent="-285750" algn="just">
              <a:lnSpc>
                <a:spcPct val="130000"/>
              </a:lnSpc>
              <a:buFont typeface="Arial" charset="0"/>
              <a:buChar char="•"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0"/>
                <a:ea typeface="微软雅黑" charset="0"/>
              </a:rPr>
              <a:t>管理用户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0"/>
                <a:ea typeface="微软雅黑" charset="0"/>
              </a:rPr>
              <a:t>账号。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7172913" y="2162036"/>
            <a:ext cx="954107" cy="45230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>
              <a:lnSpc>
                <a:spcPct val="130000"/>
              </a:lnSpc>
            </a:pPr>
            <a:r>
              <a:rPr lang="zh-CN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微软雅黑" charset="0"/>
              </a:rPr>
              <a:t>管理员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ea typeface="微软雅黑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1508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943725" y="2283155"/>
            <a:ext cx="2317250" cy="3593011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 smtClean="0"/>
              <a:t>非功能性需求</a:t>
            </a:r>
            <a:endParaRPr kumimoji="1" lang="zh-CN" altLang="en-US" dirty="0"/>
          </a:p>
        </p:txBody>
      </p:sp>
      <p:grpSp>
        <p:nvGrpSpPr>
          <p:cNvPr id="6" name="组 5"/>
          <p:cNvGrpSpPr/>
          <p:nvPr/>
        </p:nvGrpSpPr>
        <p:grpSpPr>
          <a:xfrm>
            <a:off x="1887796" y="2054555"/>
            <a:ext cx="429108" cy="429108"/>
            <a:chOff x="1770335" y="2906486"/>
            <a:chExt cx="733908" cy="733908"/>
          </a:xfrm>
        </p:grpSpPr>
        <p:sp>
          <p:nvSpPr>
            <p:cNvPr id="3" name="椭圆 2"/>
            <p:cNvSpPr/>
            <p:nvPr/>
          </p:nvSpPr>
          <p:spPr>
            <a:xfrm>
              <a:off x="1770335" y="2906486"/>
              <a:ext cx="733908" cy="733908"/>
            </a:xfrm>
            <a:prstGeom prst="ellipse">
              <a:avLst/>
            </a:prstGeom>
            <a:ln>
              <a:noFill/>
            </a:ln>
            <a:effectLst>
              <a:outerShdw blurRad="63500" sx="102000" sy="102000" algn="c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5" name="L 形 4"/>
            <p:cNvSpPr/>
            <p:nvPr/>
          </p:nvSpPr>
          <p:spPr>
            <a:xfrm rot="18900000">
              <a:off x="1952213" y="3113908"/>
              <a:ext cx="370153" cy="219350"/>
            </a:xfrm>
            <a:prstGeom prst="corner">
              <a:avLst>
                <a:gd name="adj1" fmla="val 21804"/>
                <a:gd name="adj2" fmla="val 2062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8" name="矩形 7"/>
          <p:cNvSpPr/>
          <p:nvPr/>
        </p:nvSpPr>
        <p:spPr>
          <a:xfrm>
            <a:off x="3619926" y="766505"/>
            <a:ext cx="2317250" cy="3593011"/>
          </a:xfrm>
          <a:prstGeom prst="rect">
            <a:avLst/>
          </a:prstGeom>
          <a:solidFill>
            <a:schemeClr val="accent3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10" name="组 9"/>
          <p:cNvGrpSpPr/>
          <p:nvPr/>
        </p:nvGrpSpPr>
        <p:grpSpPr>
          <a:xfrm>
            <a:off x="4648462" y="4237531"/>
            <a:ext cx="429108" cy="429108"/>
            <a:chOff x="1770335" y="2906486"/>
            <a:chExt cx="733908" cy="733908"/>
          </a:xfrm>
        </p:grpSpPr>
        <p:sp>
          <p:nvSpPr>
            <p:cNvPr id="11" name="椭圆 10"/>
            <p:cNvSpPr/>
            <p:nvPr/>
          </p:nvSpPr>
          <p:spPr>
            <a:xfrm>
              <a:off x="1770335" y="2906486"/>
              <a:ext cx="733908" cy="733908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12" name="L 形 11"/>
            <p:cNvSpPr/>
            <p:nvPr/>
          </p:nvSpPr>
          <p:spPr>
            <a:xfrm rot="18900000">
              <a:off x="1952213" y="3113908"/>
              <a:ext cx="370153" cy="219350"/>
            </a:xfrm>
            <a:prstGeom prst="corner">
              <a:avLst>
                <a:gd name="adj1" fmla="val 21804"/>
                <a:gd name="adj2" fmla="val 2062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13" name="文本框 8"/>
          <p:cNvSpPr txBox="1"/>
          <p:nvPr/>
        </p:nvSpPr>
        <p:spPr>
          <a:xfrm>
            <a:off x="1068208" y="3152223"/>
            <a:ext cx="2068286" cy="24695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171450" algn="just">
              <a:lnSpc>
                <a:spcPct val="130000"/>
              </a:lnSpc>
              <a:buFont typeface="Arial" charset="0"/>
              <a:buChar char="•"/>
            </a:pPr>
            <a:r>
              <a:rPr lang="zh-CN" altLang="en-US" sz="12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手机客户端崩溃率不超过 </a:t>
            </a:r>
            <a:r>
              <a:rPr lang="en-US" altLang="zh-CN" sz="12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3%</a:t>
            </a:r>
            <a:r>
              <a:rPr lang="zh-CN" altLang="en-US" sz="12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；</a:t>
            </a:r>
          </a:p>
          <a:p>
            <a:pPr indent="-171450" algn="just">
              <a:lnSpc>
                <a:spcPct val="130000"/>
              </a:lnSpc>
              <a:buFont typeface="Arial" charset="0"/>
              <a:buChar char="•"/>
            </a:pPr>
            <a:r>
              <a:rPr lang="zh-CN" altLang="en-US" sz="12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手机客户端卡顿率不超过 </a:t>
            </a:r>
            <a:r>
              <a:rPr lang="en-US" altLang="zh-CN" sz="12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3%</a:t>
            </a:r>
            <a:r>
              <a:rPr lang="zh-CN" altLang="en-US" sz="12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；</a:t>
            </a:r>
          </a:p>
          <a:p>
            <a:pPr indent="-171450" algn="just">
              <a:lnSpc>
                <a:spcPct val="130000"/>
              </a:lnSpc>
              <a:buFont typeface="Arial" charset="0"/>
              <a:buChar char="•"/>
            </a:pPr>
            <a:r>
              <a:rPr lang="zh-CN" altLang="en-US" sz="12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服务端平均故障间隔时间 </a:t>
            </a:r>
            <a:r>
              <a:rPr lang="en-US" altLang="zh-CN" sz="12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7 </a:t>
            </a:r>
            <a:r>
              <a:rPr lang="zh-CN" altLang="en-US" sz="12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天；</a:t>
            </a:r>
          </a:p>
          <a:p>
            <a:pPr indent="-171450" algn="just">
              <a:lnSpc>
                <a:spcPct val="130000"/>
              </a:lnSpc>
              <a:buFont typeface="Arial" charset="0"/>
              <a:buChar char="•"/>
            </a:pPr>
            <a:r>
              <a:rPr lang="zh-CN" altLang="en-US" sz="12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手机客户端和服务端平均修复时间为 </a:t>
            </a:r>
            <a:r>
              <a:rPr lang="en-US" altLang="zh-CN" sz="12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24 </a:t>
            </a:r>
            <a:r>
              <a:rPr lang="zh-CN" altLang="en-US" sz="12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小时；</a:t>
            </a:r>
          </a:p>
          <a:p>
            <a:pPr indent="-171450" algn="just">
              <a:lnSpc>
                <a:spcPct val="130000"/>
              </a:lnSpc>
              <a:buFont typeface="Arial" charset="0"/>
              <a:buChar char="•"/>
            </a:pPr>
            <a:r>
              <a:rPr lang="zh-CN" altLang="en-US" sz="12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每千行代码的错误数目：</a:t>
            </a:r>
            <a:r>
              <a:rPr lang="en-US" altLang="zh-CN" sz="12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1 bug / KLOC</a:t>
            </a:r>
            <a:r>
              <a:rPr lang="zh-CN" altLang="en-US" sz="12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；</a:t>
            </a:r>
          </a:p>
        </p:txBody>
      </p:sp>
      <p:sp>
        <p:nvSpPr>
          <p:cNvPr id="14" name="矩形 13"/>
          <p:cNvSpPr/>
          <p:nvPr/>
        </p:nvSpPr>
        <p:spPr>
          <a:xfrm>
            <a:off x="1105957" y="2608308"/>
            <a:ext cx="877163" cy="416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>
              <a:lnSpc>
                <a:spcPct val="130000"/>
              </a:lnSpc>
            </a:pPr>
            <a:r>
              <a:rPr lang="zh-CN" altLang="en-US" b="1" dirty="0" smtClean="0">
                <a:solidFill>
                  <a:schemeClr val="bg1"/>
                </a:solidFill>
                <a:ea typeface="微软雅黑" charset="0"/>
              </a:rPr>
              <a:t>可靠性</a:t>
            </a:r>
            <a:endParaRPr lang="en-US" altLang="zh-CN" b="1" dirty="0">
              <a:solidFill>
                <a:schemeClr val="bg1"/>
              </a:solidFill>
              <a:ea typeface="微软雅黑" charset="0"/>
            </a:endParaRPr>
          </a:p>
        </p:txBody>
      </p:sp>
      <p:sp>
        <p:nvSpPr>
          <p:cNvPr id="15" name="文本框 8"/>
          <p:cNvSpPr txBox="1"/>
          <p:nvPr/>
        </p:nvSpPr>
        <p:spPr>
          <a:xfrm>
            <a:off x="3747582" y="1698366"/>
            <a:ext cx="2068286" cy="10291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171450" algn="just">
              <a:lnSpc>
                <a:spcPct val="130000"/>
              </a:lnSpc>
              <a:buFont typeface="Arial" charset="0"/>
              <a:buChar char="•"/>
            </a:pPr>
            <a:r>
              <a:rPr lang="zh-CN" altLang="en-US" sz="12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对事务的响应时间平均 </a:t>
            </a:r>
            <a:r>
              <a:rPr lang="en-US" altLang="zh-CN" sz="12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1s</a:t>
            </a:r>
            <a:r>
              <a:rPr lang="zh-CN" altLang="en-US" sz="12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，最长 </a:t>
            </a:r>
            <a:r>
              <a:rPr lang="en-US" altLang="zh-CN" sz="1200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5s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；</a:t>
            </a:r>
            <a:endParaRPr lang="zh-CN" altLang="en-US" sz="1200" dirty="0">
              <a:solidFill>
                <a:schemeClr val="bg1"/>
              </a:solidFill>
              <a:latin typeface="微软雅黑" charset="0"/>
              <a:ea typeface="微软雅黑" charset="0"/>
            </a:endParaRPr>
          </a:p>
          <a:p>
            <a:pPr indent="-171450" algn="just">
              <a:lnSpc>
                <a:spcPct val="130000"/>
              </a:lnSpc>
              <a:buFont typeface="Arial" charset="0"/>
              <a:buChar char="•"/>
            </a:pPr>
            <a:r>
              <a:rPr lang="zh-CN" altLang="en-US" sz="12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单个服务器每秒响应 </a:t>
            </a:r>
            <a:r>
              <a:rPr lang="en-US" altLang="zh-CN" sz="12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100 </a:t>
            </a:r>
            <a:r>
              <a:rPr lang="zh-CN" altLang="en-US" sz="12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个用户请求。</a:t>
            </a:r>
          </a:p>
        </p:txBody>
      </p:sp>
      <p:sp>
        <p:nvSpPr>
          <p:cNvPr id="16" name="矩形 15"/>
          <p:cNvSpPr/>
          <p:nvPr/>
        </p:nvSpPr>
        <p:spPr>
          <a:xfrm>
            <a:off x="3785331" y="1154451"/>
            <a:ext cx="646331" cy="416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>
              <a:lnSpc>
                <a:spcPct val="130000"/>
              </a:lnSpc>
            </a:pPr>
            <a:r>
              <a:rPr lang="zh-CN" altLang="en-US" b="1" dirty="0" smtClean="0">
                <a:solidFill>
                  <a:schemeClr val="bg1"/>
                </a:solidFill>
                <a:ea typeface="微软雅黑" charset="0"/>
              </a:rPr>
              <a:t>性能</a:t>
            </a:r>
            <a:endParaRPr lang="en-US" altLang="zh-CN" b="1" dirty="0">
              <a:solidFill>
                <a:schemeClr val="bg1"/>
              </a:solidFill>
              <a:ea typeface="微软雅黑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6290889" y="2283155"/>
            <a:ext cx="2317250" cy="3593011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19" name="组 18"/>
          <p:cNvGrpSpPr/>
          <p:nvPr/>
        </p:nvGrpSpPr>
        <p:grpSpPr>
          <a:xfrm>
            <a:off x="7234960" y="2054555"/>
            <a:ext cx="429108" cy="429108"/>
            <a:chOff x="1770335" y="2906486"/>
            <a:chExt cx="733908" cy="733908"/>
          </a:xfrm>
        </p:grpSpPr>
        <p:sp>
          <p:nvSpPr>
            <p:cNvPr id="20" name="椭圆 19"/>
            <p:cNvSpPr/>
            <p:nvPr/>
          </p:nvSpPr>
          <p:spPr>
            <a:xfrm>
              <a:off x="1770335" y="2906486"/>
              <a:ext cx="733908" cy="733908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21" name="L 形 20"/>
            <p:cNvSpPr/>
            <p:nvPr/>
          </p:nvSpPr>
          <p:spPr>
            <a:xfrm rot="18900000">
              <a:off x="1952213" y="3113908"/>
              <a:ext cx="370153" cy="219350"/>
            </a:xfrm>
            <a:prstGeom prst="corner">
              <a:avLst>
                <a:gd name="adj1" fmla="val 21804"/>
                <a:gd name="adj2" fmla="val 2062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22" name="矩形 21"/>
          <p:cNvSpPr/>
          <p:nvPr/>
        </p:nvSpPr>
        <p:spPr>
          <a:xfrm>
            <a:off x="8967090" y="766505"/>
            <a:ext cx="2317250" cy="3593011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24" name="组 23"/>
          <p:cNvGrpSpPr/>
          <p:nvPr/>
        </p:nvGrpSpPr>
        <p:grpSpPr>
          <a:xfrm>
            <a:off x="9995626" y="4237531"/>
            <a:ext cx="429108" cy="429108"/>
            <a:chOff x="1770335" y="2906486"/>
            <a:chExt cx="733908" cy="733908"/>
          </a:xfrm>
        </p:grpSpPr>
        <p:sp>
          <p:nvSpPr>
            <p:cNvPr id="25" name="椭圆 24"/>
            <p:cNvSpPr/>
            <p:nvPr/>
          </p:nvSpPr>
          <p:spPr>
            <a:xfrm>
              <a:off x="1770335" y="2906486"/>
              <a:ext cx="733908" cy="73390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26" name="L 形 25"/>
            <p:cNvSpPr/>
            <p:nvPr/>
          </p:nvSpPr>
          <p:spPr>
            <a:xfrm rot="18900000">
              <a:off x="1952213" y="3113908"/>
              <a:ext cx="370153" cy="219350"/>
            </a:xfrm>
            <a:prstGeom prst="corner">
              <a:avLst>
                <a:gd name="adj1" fmla="val 21804"/>
                <a:gd name="adj2" fmla="val 2062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27" name="文本框 8"/>
          <p:cNvSpPr txBox="1"/>
          <p:nvPr/>
        </p:nvSpPr>
        <p:spPr>
          <a:xfrm>
            <a:off x="6415372" y="3152223"/>
            <a:ext cx="2068286" cy="1269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171450" algn="just">
              <a:lnSpc>
                <a:spcPct val="130000"/>
              </a:lnSpc>
              <a:buFont typeface="Arial" charset="0"/>
              <a:buChar char="•"/>
            </a:pPr>
            <a:r>
              <a:rPr lang="zh-CN" altLang="en-US" sz="12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交互方式与主流 </a:t>
            </a:r>
            <a:r>
              <a:rPr lang="en-US" altLang="zh-CN" sz="12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App </a:t>
            </a:r>
            <a:r>
              <a:rPr lang="zh-CN" altLang="en-US" sz="12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一致，节省学习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时间；</a:t>
            </a:r>
            <a:endParaRPr lang="zh-CN" altLang="en-US" sz="1200" dirty="0">
              <a:solidFill>
                <a:schemeClr val="bg1"/>
              </a:solidFill>
              <a:latin typeface="微软雅黑" charset="0"/>
              <a:ea typeface="微软雅黑" charset="0"/>
            </a:endParaRPr>
          </a:p>
          <a:p>
            <a:pPr indent="-171450" algn="just">
              <a:lnSpc>
                <a:spcPct val="130000"/>
              </a:lnSpc>
              <a:buFont typeface="Arial" charset="0"/>
              <a:buChar char="•"/>
            </a:pPr>
            <a:r>
              <a:rPr lang="zh-CN" altLang="en-US" sz="12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无需培训可使用主要功能，其余功能通过较少摸索亦能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使用。</a:t>
            </a:r>
            <a:endParaRPr lang="zh-CN" altLang="en-US" sz="1200" dirty="0">
              <a:solidFill>
                <a:schemeClr val="bg1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6453121" y="2608308"/>
            <a:ext cx="877163" cy="416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>
              <a:lnSpc>
                <a:spcPct val="130000"/>
              </a:lnSpc>
            </a:pPr>
            <a:r>
              <a:rPr lang="zh-CN" altLang="en-US" b="1" dirty="0" smtClean="0">
                <a:solidFill>
                  <a:schemeClr val="bg1"/>
                </a:solidFill>
                <a:ea typeface="微软雅黑" charset="0"/>
              </a:rPr>
              <a:t>易用性</a:t>
            </a:r>
            <a:endParaRPr lang="en-US" altLang="zh-CN" b="1" dirty="0">
              <a:solidFill>
                <a:schemeClr val="bg1"/>
              </a:solidFill>
              <a:ea typeface="微软雅黑" charset="0"/>
            </a:endParaRPr>
          </a:p>
        </p:txBody>
      </p:sp>
      <p:sp>
        <p:nvSpPr>
          <p:cNvPr id="29" name="文本框 8"/>
          <p:cNvSpPr txBox="1"/>
          <p:nvPr/>
        </p:nvSpPr>
        <p:spPr>
          <a:xfrm>
            <a:off x="9094746" y="1698366"/>
            <a:ext cx="2068286" cy="22529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171450" algn="just">
              <a:lnSpc>
                <a:spcPct val="130000"/>
              </a:lnSpc>
              <a:buFont typeface="Arial" charset="0"/>
              <a:buChar char="•"/>
            </a:pPr>
            <a:r>
              <a:rPr lang="en-US" altLang="zh-CN" sz="1200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iOS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客户</a:t>
            </a:r>
            <a:r>
              <a:rPr lang="zh-CN" altLang="en-US" sz="12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端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使用</a:t>
            </a:r>
            <a:r>
              <a:rPr lang="en-US" altLang="zh-CN" sz="1200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Swift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开发；</a:t>
            </a:r>
            <a:endParaRPr lang="zh-CN" altLang="en-US" sz="1200" dirty="0">
              <a:solidFill>
                <a:schemeClr val="bg1"/>
              </a:solidFill>
              <a:latin typeface="微软雅黑" charset="0"/>
              <a:ea typeface="微软雅黑" charset="0"/>
            </a:endParaRPr>
          </a:p>
          <a:p>
            <a:pPr indent="-171450" algn="just">
              <a:lnSpc>
                <a:spcPct val="130000"/>
              </a:lnSpc>
              <a:buFont typeface="Arial" charset="0"/>
              <a:buChar char="•"/>
            </a:pPr>
            <a:r>
              <a:rPr lang="zh-CN" altLang="en-US" sz="12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服务端后端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使用</a:t>
            </a:r>
            <a:r>
              <a:rPr lang="en-US" altLang="zh-CN" sz="1200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Java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开发</a:t>
            </a:r>
            <a:r>
              <a:rPr lang="zh-CN" altLang="en-US" sz="12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，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使用</a:t>
            </a:r>
            <a:r>
              <a:rPr lang="en-US" altLang="zh-CN" sz="1200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Spring Framework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与</a:t>
            </a:r>
            <a:r>
              <a:rPr lang="en-US" altLang="zh-CN" sz="1200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Hibernate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框架；</a:t>
            </a:r>
            <a:endParaRPr lang="zh-CN" altLang="en-US" sz="1200" dirty="0">
              <a:solidFill>
                <a:schemeClr val="bg1"/>
              </a:solidFill>
              <a:latin typeface="微软雅黑" charset="0"/>
              <a:ea typeface="微软雅黑" charset="0"/>
            </a:endParaRPr>
          </a:p>
          <a:p>
            <a:pPr indent="-171450" algn="just">
              <a:lnSpc>
                <a:spcPct val="130000"/>
              </a:lnSpc>
              <a:buFont typeface="Arial" charset="0"/>
              <a:buChar char="•"/>
            </a:pPr>
            <a:r>
              <a:rPr lang="en-US" altLang="zh-CN" sz="1200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Web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文章</a:t>
            </a:r>
            <a:r>
              <a:rPr lang="zh-CN" altLang="en-US" sz="12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编辑器及管理平台前端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使用</a:t>
            </a:r>
            <a:r>
              <a:rPr lang="en-US" altLang="zh-CN" sz="1200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HTML</a:t>
            </a:r>
            <a:r>
              <a:rPr lang="zh-CN" altLang="en-US" sz="12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、</a:t>
            </a:r>
            <a:r>
              <a:rPr lang="en-US" altLang="zh-CN" sz="1200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CSS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和</a:t>
            </a:r>
            <a:r>
              <a:rPr lang="en-US" altLang="zh-CN" sz="1200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JavaScript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语言开发；</a:t>
            </a:r>
            <a:endParaRPr lang="zh-CN" altLang="en-US" sz="1200" dirty="0">
              <a:solidFill>
                <a:schemeClr val="bg1"/>
              </a:solidFill>
              <a:latin typeface="微软雅黑" charset="0"/>
              <a:ea typeface="微软雅黑" charset="0"/>
            </a:endParaRPr>
          </a:p>
          <a:p>
            <a:pPr indent="-171450" algn="just">
              <a:lnSpc>
                <a:spcPct val="130000"/>
              </a:lnSpc>
              <a:buFont typeface="Arial" charset="0"/>
              <a:buChar char="•"/>
            </a:pPr>
            <a:r>
              <a:rPr lang="zh-CN" altLang="en-US" sz="1200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使用</a:t>
            </a:r>
            <a:r>
              <a:rPr lang="en-US" altLang="zh-CN" sz="1200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MySQL</a:t>
            </a:r>
            <a:r>
              <a:rPr lang="zh-CN" altLang="en-US" sz="12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、</a:t>
            </a:r>
            <a:r>
              <a:rPr lang="en-US" altLang="zh-CN" sz="1200" dirty="0" err="1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Redis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数据库。</a:t>
            </a:r>
            <a:endParaRPr lang="zh-CN" altLang="en-US" sz="1200" dirty="0">
              <a:solidFill>
                <a:schemeClr val="bg1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9132495" y="1154451"/>
            <a:ext cx="1107996" cy="416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>
              <a:lnSpc>
                <a:spcPct val="130000"/>
              </a:lnSpc>
            </a:pPr>
            <a:r>
              <a:rPr lang="zh-CN" altLang="en-US" b="1" dirty="0" smtClean="0">
                <a:solidFill>
                  <a:schemeClr val="bg1"/>
                </a:solidFill>
                <a:ea typeface="微软雅黑" charset="0"/>
              </a:rPr>
              <a:t>设计约束</a:t>
            </a:r>
            <a:endParaRPr lang="en-US" altLang="zh-CN" b="1" dirty="0">
              <a:solidFill>
                <a:schemeClr val="bg1"/>
              </a:solidFill>
              <a:ea typeface="微软雅黑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0573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 smtClean="0"/>
              <a:t>用例分析</a:t>
            </a:r>
            <a:endParaRPr kumimoji="1"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2418" y="753976"/>
            <a:ext cx="5889516" cy="585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737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自定义 86">
      <a:dk1>
        <a:srgbClr val="000000"/>
      </a:dk1>
      <a:lt1>
        <a:srgbClr val="FFFFFF"/>
      </a:lt1>
      <a:dk2>
        <a:srgbClr val="000000"/>
      </a:dk2>
      <a:lt2>
        <a:srgbClr val="FFFDFD"/>
      </a:lt2>
      <a:accent1>
        <a:srgbClr val="FAA0AA"/>
      </a:accent1>
      <a:accent2>
        <a:srgbClr val="F5E5E4"/>
      </a:accent2>
      <a:accent3>
        <a:srgbClr val="AACED2"/>
      </a:accent3>
      <a:accent4>
        <a:srgbClr val="009FB8"/>
      </a:accent4>
      <a:accent5>
        <a:srgbClr val="FFBBB3"/>
      </a:accent5>
      <a:accent6>
        <a:srgbClr val="515151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1814</TotalTime>
  <Words>964</Words>
  <Application>Microsoft Office PowerPoint</Application>
  <PresentationFormat>宽屏</PresentationFormat>
  <Paragraphs>149</Paragraphs>
  <Slides>17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9" baseType="lpstr">
      <vt:lpstr>DengXian</vt:lpstr>
      <vt:lpstr>DengXian</vt:lpstr>
      <vt:lpstr>等线 Light</vt:lpstr>
      <vt:lpstr>宋体</vt:lpstr>
      <vt:lpstr>Microsoft YaHei</vt:lpstr>
      <vt:lpstr>Microsoft YaHei</vt:lpstr>
      <vt:lpstr>微软雅黑 Light</vt:lpstr>
      <vt:lpstr>Arial</vt:lpstr>
      <vt:lpstr>Calibri</vt:lpstr>
      <vt:lpstr>Century Gothic</vt:lpstr>
      <vt:lpstr>Segoe UI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OfficePLUS</dc:creator>
  <cp:keywords/>
  <dc:description/>
  <cp:lastModifiedBy>苟赛阳</cp:lastModifiedBy>
  <cp:revision>383</cp:revision>
  <cp:lastPrinted>2017-09-09T02:44:16Z</cp:lastPrinted>
  <dcterms:created xsi:type="dcterms:W3CDTF">2015-08-18T02:51:41Z</dcterms:created>
  <dcterms:modified xsi:type="dcterms:W3CDTF">2017-09-11T12:49:40Z</dcterms:modified>
  <cp:category/>
</cp:coreProperties>
</file>